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82" r:id="rId1"/>
  </p:sldMasterIdLst>
  <p:notesMasterIdLst>
    <p:notesMasterId r:id="rId57"/>
  </p:notesMasterIdLst>
  <p:sldIdLst>
    <p:sldId id="259" r:id="rId2"/>
    <p:sldId id="406" r:id="rId3"/>
    <p:sldId id="391" r:id="rId4"/>
    <p:sldId id="544" r:id="rId5"/>
    <p:sldId id="545" r:id="rId6"/>
    <p:sldId id="476" r:id="rId7"/>
    <p:sldId id="411" r:id="rId8"/>
    <p:sldId id="508" r:id="rId9"/>
    <p:sldId id="412" r:id="rId10"/>
    <p:sldId id="424" r:id="rId11"/>
    <p:sldId id="546" r:id="rId12"/>
    <p:sldId id="417" r:id="rId13"/>
    <p:sldId id="425" r:id="rId14"/>
    <p:sldId id="441" r:id="rId15"/>
    <p:sldId id="480" r:id="rId16"/>
    <p:sldId id="426" r:id="rId17"/>
    <p:sldId id="507" r:id="rId18"/>
    <p:sldId id="496" r:id="rId19"/>
    <p:sldId id="547" r:id="rId20"/>
    <p:sldId id="430" r:id="rId21"/>
    <p:sldId id="432" r:id="rId22"/>
    <p:sldId id="510" r:id="rId23"/>
    <p:sldId id="512" r:id="rId24"/>
    <p:sldId id="511" r:id="rId25"/>
    <p:sldId id="433" r:id="rId26"/>
    <p:sldId id="434" r:id="rId27"/>
    <p:sldId id="513" r:id="rId28"/>
    <p:sldId id="549" r:id="rId29"/>
    <p:sldId id="548" r:id="rId30"/>
    <p:sldId id="515" r:id="rId31"/>
    <p:sldId id="529" r:id="rId32"/>
    <p:sldId id="519" r:id="rId33"/>
    <p:sldId id="530" r:id="rId34"/>
    <p:sldId id="531" r:id="rId35"/>
    <p:sldId id="532" r:id="rId36"/>
    <p:sldId id="520" r:id="rId37"/>
    <p:sldId id="521" r:id="rId38"/>
    <p:sldId id="533" r:id="rId39"/>
    <p:sldId id="522" r:id="rId40"/>
    <p:sldId id="523" r:id="rId41"/>
    <p:sldId id="534" r:id="rId42"/>
    <p:sldId id="524" r:id="rId43"/>
    <p:sldId id="525" r:id="rId44"/>
    <p:sldId id="535" r:id="rId45"/>
    <p:sldId id="536" r:id="rId46"/>
    <p:sldId id="537" r:id="rId47"/>
    <p:sldId id="526" r:id="rId48"/>
    <p:sldId id="527" r:id="rId49"/>
    <p:sldId id="538" r:id="rId50"/>
    <p:sldId id="539" r:id="rId51"/>
    <p:sldId id="540" r:id="rId52"/>
    <p:sldId id="541" r:id="rId53"/>
    <p:sldId id="542" r:id="rId54"/>
    <p:sldId id="528" r:id="rId55"/>
    <p:sldId id="543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CB7"/>
    <a:srgbClr val="3D3028"/>
    <a:srgbClr val="120F05"/>
    <a:srgbClr val="404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5" autoAdjust="0"/>
    <p:restoredTop sz="94777" autoAdjust="0"/>
  </p:normalViewPr>
  <p:slideViewPr>
    <p:cSldViewPr snapToGrid="0" snapToObjects="1">
      <p:cViewPr varScale="1">
        <p:scale>
          <a:sx n="105" d="100"/>
          <a:sy n="105" d="100"/>
        </p:scale>
        <p:origin x="16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80FCA-3156-594B-A523-7BD4AE74AB0A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EDECB-024C-6845-A04D-D9A5CF797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0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EDECB-024C-6845-A04D-D9A5CF797F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30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4622800"/>
            <a:ext cx="9144000" cy="22352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4775200"/>
            <a:ext cx="2249424" cy="19913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775200"/>
            <a:ext cx="6784848" cy="198221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727200" y="749300"/>
            <a:ext cx="6477000" cy="31115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775200"/>
            <a:ext cx="6705600" cy="1960637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7/10/2017</a:t>
            </a:fld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40280" y="29446"/>
            <a:ext cx="5291667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ctr"/>
            <a:r>
              <a:rPr lang="en-US" dirty="0"/>
              <a:t>UC Santa Cruz 5/12/14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8636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8636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4579633" cy="344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4"/>
          </p:nvPr>
        </p:nvSpPr>
        <p:spPr>
          <a:xfrm>
            <a:off x="4579633" y="0"/>
            <a:ext cx="4564367" cy="344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5"/>
          </p:nvPr>
        </p:nvSpPr>
        <p:spPr>
          <a:xfrm>
            <a:off x="18064" y="3443288"/>
            <a:ext cx="4564367" cy="3443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6"/>
          </p:nvPr>
        </p:nvSpPr>
        <p:spPr>
          <a:xfrm>
            <a:off x="4573273" y="3443288"/>
            <a:ext cx="4564367" cy="344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785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68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3850" y="1974214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F25B89-8E3D-124A-A856-5B0CF57E4B6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524000"/>
            <a:ext cx="1600200" cy="4918946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435100"/>
            <a:ext cx="6400800" cy="5007846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41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3850" y="1974214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B6337B-7700-E543-8AD6-5D4091B72C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460500"/>
            <a:ext cx="6400800" cy="5029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533400" y="1460500"/>
            <a:ext cx="1689100" cy="5029200"/>
          </a:xfrm>
          <a:solidFill>
            <a:schemeClr val="accent4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3pPr marL="6858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6705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53896" y="4572000"/>
            <a:ext cx="94488" cy="2295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E83EDD28-148F-414A-9CB1-6567000DC2DF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7700" y="0"/>
            <a:ext cx="5956300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  <p:sp>
        <p:nvSpPr>
          <p:cNvPr id="15" name="Rectangle 14"/>
          <p:cNvSpPr/>
          <p:nvPr/>
        </p:nvSpPr>
        <p:spPr bwMode="white">
          <a:xfrm>
            <a:off x="3142996" y="0"/>
            <a:ext cx="94488" cy="456895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27000" y="177800"/>
            <a:ext cx="3016250" cy="4391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9904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E83EDD28-148F-414A-9CB1-6567000DC2DF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E83EDD28-148F-414A-9CB1-6567000DC2DF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3850" y="1974214"/>
            <a:ext cx="533400" cy="244476"/>
          </a:xfrm>
          <a:prstGeom prst="rect">
            <a:avLst/>
          </a:prstGeom>
        </p:spPr>
        <p:txBody>
          <a:bodyPr/>
          <a:lstStyle/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E83EDD28-148F-414A-9CB1-6567000DC2DF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3 Content-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23850" y="1974214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7"/>
          </p:nvPr>
        </p:nvSpPr>
        <p:spPr>
          <a:xfrm>
            <a:off x="502886" y="1485899"/>
            <a:ext cx="3886200" cy="2882901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8"/>
          </p:nvPr>
        </p:nvSpPr>
        <p:spPr>
          <a:xfrm>
            <a:off x="4876800" y="1511298"/>
            <a:ext cx="3886200" cy="2857502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9"/>
          </p:nvPr>
        </p:nvSpPr>
        <p:spPr>
          <a:xfrm>
            <a:off x="502885" y="4521200"/>
            <a:ext cx="8260115" cy="1962149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5936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23850" y="1974214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7"/>
          </p:nvPr>
        </p:nvSpPr>
        <p:spPr>
          <a:xfrm>
            <a:off x="604486" y="3949701"/>
            <a:ext cx="3886200" cy="2555874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8"/>
          </p:nvPr>
        </p:nvSpPr>
        <p:spPr>
          <a:xfrm>
            <a:off x="4867301" y="3949701"/>
            <a:ext cx="3886200" cy="2555873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9"/>
          </p:nvPr>
        </p:nvSpPr>
        <p:spPr>
          <a:xfrm>
            <a:off x="604486" y="1447798"/>
            <a:ext cx="8149015" cy="2314575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892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63500"/>
            <a:ext cx="8442198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3850" y="1974214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23850" y="1397000"/>
            <a:ext cx="8442198" cy="4902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681" y="88900"/>
            <a:ext cx="853972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8"/>
          </p:nvPr>
        </p:nvSpPr>
        <p:spPr>
          <a:xfrm>
            <a:off x="4765701" y="1284818"/>
            <a:ext cx="4092549" cy="2412999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9"/>
          </p:nvPr>
        </p:nvSpPr>
        <p:spPr>
          <a:xfrm>
            <a:off x="302681" y="1299635"/>
            <a:ext cx="4193119" cy="4984749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20"/>
          </p:nvPr>
        </p:nvSpPr>
        <p:spPr>
          <a:xfrm>
            <a:off x="4765702" y="3845985"/>
            <a:ext cx="4092548" cy="2444749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301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681" y="88900"/>
            <a:ext cx="8589438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9613" y="1422400"/>
            <a:ext cx="4210053" cy="4978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0"/>
          </p:nvPr>
        </p:nvSpPr>
        <p:spPr>
          <a:xfrm>
            <a:off x="4682066" y="1422400"/>
            <a:ext cx="4210053" cy="4978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9"/>
          </p:nvPr>
        </p:nvSpPr>
        <p:spPr>
          <a:xfrm>
            <a:off x="302682" y="1396998"/>
            <a:ext cx="8450820" cy="2476502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20"/>
          </p:nvPr>
        </p:nvSpPr>
        <p:spPr>
          <a:xfrm>
            <a:off x="302682" y="3962401"/>
            <a:ext cx="8463519" cy="2539996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3700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9"/>
          </p:nvPr>
        </p:nvSpPr>
        <p:spPr>
          <a:xfrm>
            <a:off x="302682" y="1396997"/>
            <a:ext cx="8450820" cy="2986749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20"/>
          </p:nvPr>
        </p:nvSpPr>
        <p:spPr>
          <a:xfrm>
            <a:off x="302682" y="4493645"/>
            <a:ext cx="8463519" cy="2008751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0636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681" y="88900"/>
            <a:ext cx="8566152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7"/>
          </p:nvPr>
        </p:nvSpPr>
        <p:spPr>
          <a:xfrm>
            <a:off x="302681" y="1485899"/>
            <a:ext cx="4184652" cy="2314575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9"/>
          </p:nvPr>
        </p:nvSpPr>
        <p:spPr>
          <a:xfrm>
            <a:off x="302681" y="3962400"/>
            <a:ext cx="8566152" cy="2520949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20"/>
          </p:nvPr>
        </p:nvSpPr>
        <p:spPr>
          <a:xfrm>
            <a:off x="4734983" y="1485899"/>
            <a:ext cx="4133850" cy="2314575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038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68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97100"/>
            <a:ext cx="3886200" cy="4245846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197100"/>
            <a:ext cx="3886200" cy="4245846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323850" y="1974214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43256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44526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3850" y="1974214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2681" y="88900"/>
            <a:ext cx="8463367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2681" y="1435100"/>
            <a:ext cx="8463367" cy="49149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72583" y="6442946"/>
            <a:ext cx="5291667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IUPAC-World Chemistry Congress August 2013 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302681" y="1079500"/>
            <a:ext cx="8586385" cy="4571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2" name="Picture 1" descr="ISUCENTW copy.jpg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0" y="6427831"/>
            <a:ext cx="2872316" cy="3802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101" r:id="rId3"/>
    <p:sldLayoutId id="2147484086" r:id="rId4"/>
    <p:sldLayoutId id="2147484100" r:id="rId5"/>
    <p:sldLayoutId id="2147484104" r:id="rId6"/>
    <p:sldLayoutId id="2147484097" r:id="rId7"/>
    <p:sldLayoutId id="2147484087" r:id="rId8"/>
    <p:sldLayoutId id="2147484088" r:id="rId9"/>
    <p:sldLayoutId id="2147484089" r:id="rId10"/>
    <p:sldLayoutId id="2147484103" r:id="rId11"/>
    <p:sldLayoutId id="2147484090" r:id="rId12"/>
    <p:sldLayoutId id="2147484091" r:id="rId13"/>
    <p:sldLayoutId id="2147484092" r:id="rId14"/>
    <p:sldLayoutId id="2147484093" r:id="rId15"/>
    <p:sldLayoutId id="2147484094" r:id="rId16"/>
    <p:sldLayoutId id="2147484095" r:id="rId17"/>
    <p:sldLayoutId id="2147484098" r:id="rId18"/>
    <p:sldLayoutId id="2147484099" r:id="rId19"/>
  </p:sldLayoutIdLst>
  <p:txStyles>
    <p:titleStyle>
      <a:lvl1pPr algn="l" rtl="0" eaLnBrk="1" latinLnBrk="0" hangingPunct="1">
        <a:lnSpc>
          <a:spcPct val="80000"/>
        </a:lnSpc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8.pn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4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0.png"/><Relationship Id="rId4" Type="http://schemas.openxmlformats.org/officeDocument/2006/relationships/image" Target="../media/image27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3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4.jpg"/><Relationship Id="rId4" Type="http://schemas.openxmlformats.org/officeDocument/2006/relationships/image" Target="../media/image33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4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8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4.jpg"/><Relationship Id="rId4" Type="http://schemas.openxmlformats.org/officeDocument/2006/relationships/image" Target="../media/image4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jpg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49300"/>
            <a:ext cx="9067800" cy="31115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E0ECB7"/>
                </a:solidFill>
              </a:rPr>
              <a:t>Chapter 16: Acid-Base Equilibria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Dr. </a:t>
            </a:r>
            <a:r>
              <a:rPr lang="en-US" dirty="0" err="1"/>
              <a:t>Aimée</a:t>
            </a:r>
            <a:r>
              <a:rPr lang="en-US" dirty="0"/>
              <a:t> Tomlinson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678" y="5267831"/>
            <a:ext cx="14189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Chem</a:t>
            </a:r>
            <a:endParaRPr lang="en-US" sz="3200" dirty="0">
              <a:solidFill>
                <a:srgbClr val="002060"/>
              </a:solidFill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</a:rPr>
              <a:t>1212</a:t>
            </a:r>
          </a:p>
        </p:txBody>
      </p:sp>
    </p:spTree>
    <p:extLst>
      <p:ext uri="{BB962C8B-B14F-4D97-AF65-F5344CB8AC3E}">
        <p14:creationId xmlns:p14="http://schemas.microsoft.com/office/powerpoint/2010/main" val="3994880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28" y="1853515"/>
            <a:ext cx="9045146" cy="49303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44422" y="3427423"/>
            <a:ext cx="5128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Autoionization</a:t>
            </a:r>
            <a:r>
              <a:rPr lang="en-US" sz="3200" dirty="0">
                <a:solidFill>
                  <a:schemeClr val="bg1"/>
                </a:solidFill>
              </a:rPr>
              <a:t> of Water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49428" y="61783"/>
            <a:ext cx="9045146" cy="16434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Section 16.3</a:t>
            </a:r>
          </a:p>
        </p:txBody>
      </p:sp>
    </p:spTree>
    <p:extLst>
      <p:ext uri="{BB962C8B-B14F-4D97-AF65-F5344CB8AC3E}">
        <p14:creationId xmlns:p14="http://schemas.microsoft.com/office/powerpoint/2010/main" val="2931691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 err="1"/>
              <a:t>Autoionization</a:t>
            </a:r>
            <a:endParaRPr lang="en-US" baseline="-250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68562" y="2467673"/>
            <a:ext cx="597808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Defn</a:t>
            </a:r>
            <a:r>
              <a:rPr lang="en-US" sz="2000" dirty="0"/>
              <a:t>: occurs when a species can ionize itself: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438400" y="373529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171700" y="3163363"/>
                <a:ext cx="4800600" cy="5974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⇌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𝑂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</m:e>
                          </m:d>
                        </m:sub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</m:e>
                          </m:d>
                        </m:sub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700" y="3163363"/>
                <a:ext cx="4800600" cy="59740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148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 err="1"/>
              <a:t>Amphoterism</a:t>
            </a:r>
            <a:endParaRPr lang="en-US" baseline="-250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18061" y="1934273"/>
            <a:ext cx="730910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Defn</a:t>
            </a:r>
            <a:r>
              <a:rPr lang="en-US" sz="2000" dirty="0"/>
              <a:t>: A species that may act as both an acid and a base</a:t>
            </a:r>
          </a:p>
          <a:p>
            <a:endParaRPr lang="en-US" sz="2000" dirty="0"/>
          </a:p>
          <a:p>
            <a:r>
              <a:rPr lang="en-US" sz="2000" dirty="0"/>
              <a:t>Water as a base: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Water as an acid:  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438400" y="373529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785602"/>
              </p:ext>
            </p:extLst>
          </p:nvPr>
        </p:nvGraphicFramePr>
        <p:xfrm>
          <a:off x="2438400" y="3190827"/>
          <a:ext cx="5103722" cy="629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68" name="Equation" r:id="rId3" imgW="2082800" imgH="254000" progId="Equation.DSMT4">
                  <p:embed/>
                </p:oleObj>
              </mc:Choice>
              <mc:Fallback>
                <p:oleObj name="Equation" r:id="rId3" imgW="2082800" imgH="2540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190827"/>
                        <a:ext cx="5103722" cy="6292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85963"/>
              </p:ext>
            </p:extLst>
          </p:nvPr>
        </p:nvGraphicFramePr>
        <p:xfrm>
          <a:off x="2438400" y="4620832"/>
          <a:ext cx="4917285" cy="629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69" name="Equation" r:id="rId5" imgW="2005729" imgH="253890" progId="Equation.DSMT4">
                  <p:embed/>
                </p:oleObj>
              </mc:Choice>
              <mc:Fallback>
                <p:oleObj name="Equation" r:id="rId5" imgW="2005729" imgH="25389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620832"/>
                        <a:ext cx="4917285" cy="6292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582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What’s in Water &amp; What it Means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277781" y="2110353"/>
                <a:ext cx="3094245" cy="4253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i="0">
                            <a:latin typeface="Cambria Math" panose="02040503050406030204" pitchFamily="18" charset="0"/>
                          </a:rPr>
                          <m:t>=[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𝑎𝑞</m:t>
                                </m:r>
                              </m:e>
                            </m:d>
                          </m:sub>
                          <m: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  <m:r>
                          <a:rPr lang="en-US" i="0">
                            <a:latin typeface="Cambria Math" panose="02040503050406030204" pitchFamily="18" charset="0"/>
                          </a:rPr>
                          <m:t>][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𝑎𝑞</m:t>
                                </m:r>
                              </m:e>
                            </m:d>
                          </m:sub>
                          <m: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781" y="2110353"/>
                <a:ext cx="3094245" cy="425309"/>
              </a:xfrm>
              <a:prstGeom prst="rect">
                <a:avLst/>
              </a:prstGeom>
              <a:blipFill rotWithShape="0">
                <a:blip r:embed="rId3"/>
                <a:stretch>
                  <a:fillRect t="-147143" b="-2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039245" y="1513217"/>
                <a:ext cx="3053144" cy="416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</m:e>
                          </m:d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</m:e>
                          </m:d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245" y="1513217"/>
                <a:ext cx="3053144" cy="416974"/>
              </a:xfrm>
              <a:prstGeom prst="rect">
                <a:avLst/>
              </a:prstGeom>
              <a:blipFill rotWithShape="0">
                <a:blip r:embed="rId4"/>
                <a:stretch>
                  <a:fillRect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1017355" y="2737702"/>
            <a:ext cx="730910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NOTE H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  <a:r>
              <a:rPr lang="en-US" sz="2000" baseline="-25000" dirty="0"/>
              <a:t>(l) </a:t>
            </a:r>
            <a:r>
              <a:rPr lang="en-US" sz="2000" dirty="0"/>
              <a:t>as always is not in the equilibrium expression</a:t>
            </a:r>
          </a:p>
          <a:p>
            <a:endParaRPr lang="en-US" sz="2000" dirty="0"/>
          </a:p>
          <a:p>
            <a:r>
              <a:rPr lang="en-US" sz="2000" dirty="0"/>
              <a:t>Relationship between [OH</a:t>
            </a:r>
            <a:r>
              <a:rPr lang="en-US" sz="2000" baseline="30000" dirty="0"/>
              <a:t>-</a:t>
            </a:r>
            <a:r>
              <a:rPr lang="en-US" sz="2000" baseline="-25000" dirty="0"/>
              <a:t>(</a:t>
            </a:r>
            <a:r>
              <a:rPr lang="en-US" sz="2000" baseline="-25000" dirty="0" err="1"/>
              <a:t>aq</a:t>
            </a:r>
            <a:r>
              <a:rPr lang="en-US" sz="2000" baseline="-25000" dirty="0"/>
              <a:t>)</a:t>
            </a:r>
            <a:r>
              <a:rPr lang="en-US" sz="2000" dirty="0"/>
              <a:t>] and [H</a:t>
            </a:r>
            <a:r>
              <a:rPr lang="en-US" sz="2000" baseline="-25000" dirty="0"/>
              <a:t>3</a:t>
            </a:r>
            <a:r>
              <a:rPr lang="en-US" sz="2000" dirty="0"/>
              <a:t>O</a:t>
            </a:r>
            <a:r>
              <a:rPr lang="en-US" sz="2000" baseline="30000" dirty="0"/>
              <a:t>+</a:t>
            </a:r>
            <a:r>
              <a:rPr lang="en-US" sz="2000" baseline="-25000" dirty="0"/>
              <a:t>(</a:t>
            </a:r>
            <a:r>
              <a:rPr lang="en-US" sz="2000" baseline="-25000" dirty="0" err="1"/>
              <a:t>aq</a:t>
            </a:r>
            <a:r>
              <a:rPr lang="en-US" sz="2000" baseline="-25000" dirty="0"/>
              <a:t>)</a:t>
            </a:r>
            <a:r>
              <a:rPr lang="en-US" sz="2000" dirty="0"/>
              <a:t>]: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For both ions their concentrations at 298 K is 1.0 x 10</a:t>
            </a:r>
            <a:r>
              <a:rPr lang="en-US" sz="2000" baseline="30000" dirty="0"/>
              <a:t>-7</a:t>
            </a:r>
            <a:r>
              <a:rPr lang="en-US" sz="2000" dirty="0"/>
              <a:t>M  making the K</a:t>
            </a:r>
            <a:r>
              <a:rPr lang="en-US" sz="2000" baseline="-25000" dirty="0"/>
              <a:t>w</a:t>
            </a:r>
            <a:r>
              <a:rPr lang="en-US" sz="2000" dirty="0"/>
              <a:t> = 1.0 x 10</a:t>
            </a:r>
            <a:r>
              <a:rPr lang="en-US" sz="2000" baseline="30000" dirty="0"/>
              <a:t>-14</a:t>
            </a:r>
            <a:endParaRPr lang="en-US" sz="2000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969002"/>
              </p:ext>
            </p:extLst>
          </p:nvPr>
        </p:nvGraphicFramePr>
        <p:xfrm>
          <a:off x="2889733" y="3928394"/>
          <a:ext cx="3153258" cy="1344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16" name="Equation" r:id="rId5" imgW="1854000" imgH="787320" progId="Equation.DSMT4">
                  <p:embed/>
                </p:oleObj>
              </mc:Choice>
              <mc:Fallback>
                <p:oleObj name="Equation" r:id="rId5" imgW="1854000" imgH="7873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733" y="3928394"/>
                        <a:ext cx="3153258" cy="13444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544904"/>
              </p:ext>
            </p:extLst>
          </p:nvPr>
        </p:nvGraphicFramePr>
        <p:xfrm>
          <a:off x="2148635" y="6227624"/>
          <a:ext cx="4847762" cy="479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17" name="Equation" r:id="rId7" imgW="2413000" imgH="241300" progId="Equation.DSMT4">
                  <p:embed/>
                </p:oleObj>
              </mc:Choice>
              <mc:Fallback>
                <p:oleObj name="Equation" r:id="rId7" imgW="2413000" imgH="2413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8635" y="6227624"/>
                        <a:ext cx="4847762" cy="4790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51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Example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3190" y="1459074"/>
                <a:ext cx="8639386" cy="905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Determine the hydroxide concentration in a solution with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𝑎𝑞</m:t>
                                </m:r>
                              </m:e>
                            </m:d>
                          </m:sub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200" dirty="0"/>
                  <a:t>=1.89 x 10</a:t>
                </a:r>
                <a:r>
                  <a:rPr lang="en-US" sz="2200" baseline="30000" dirty="0"/>
                  <a:t>-4</a:t>
                </a:r>
                <a:r>
                  <a:rPr lang="en-US" sz="2200" dirty="0"/>
                  <a:t> M.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90" y="1459074"/>
                <a:ext cx="8639386" cy="905761"/>
              </a:xfrm>
              <a:prstGeom prst="rect">
                <a:avLst/>
              </a:prstGeom>
              <a:blipFill rotWithShape="0">
                <a:blip r:embed="rId2"/>
                <a:stretch>
                  <a:fillRect l="-1129" t="-5369" r="-1129" b="-6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304544" y="4306674"/>
            <a:ext cx="126046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540" y="6274200"/>
            <a:ext cx="1371600" cy="49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28" y="1853515"/>
            <a:ext cx="9045146" cy="49303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44422" y="3788368"/>
            <a:ext cx="5128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The pH Scale</a:t>
            </a:r>
          </a:p>
        </p:txBody>
      </p:sp>
      <p:sp>
        <p:nvSpPr>
          <p:cNvPr id="4" name="Rectangle 3"/>
          <p:cNvSpPr/>
          <p:nvPr/>
        </p:nvSpPr>
        <p:spPr>
          <a:xfrm>
            <a:off x="49428" y="61783"/>
            <a:ext cx="9045146" cy="16434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Section 16.4</a:t>
            </a:r>
          </a:p>
        </p:txBody>
      </p:sp>
    </p:spTree>
    <p:extLst>
      <p:ext uri="{BB962C8B-B14F-4D97-AF65-F5344CB8AC3E}">
        <p14:creationId xmlns:p14="http://schemas.microsoft.com/office/powerpoint/2010/main" val="3552335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-5" y="77216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Power of Hydrogen aka pH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93974" y="2585500"/>
            <a:ext cx="6721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2060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dirty="0"/>
              <a:t>pH &lt; 7.0 </a:t>
            </a:r>
            <a:r>
              <a:rPr lang="en-US" sz="2000" dirty="0" err="1"/>
              <a:t>acidc</a:t>
            </a:r>
            <a:endParaRPr lang="en-US" sz="1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51167"/>
              </p:ext>
            </p:extLst>
          </p:nvPr>
        </p:nvGraphicFramePr>
        <p:xfrm>
          <a:off x="3211513" y="1566863"/>
          <a:ext cx="2576512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50" name="Equation" r:id="rId3" imgW="1307880" imgH="330120" progId="Equation.DSMT4">
                  <p:embed/>
                </p:oleObj>
              </mc:Choice>
              <mc:Fallback>
                <p:oleObj name="Equation" r:id="rId3" imgW="1307880" imgH="33012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1513" y="1566863"/>
                        <a:ext cx="2576512" cy="650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228396" y="3997769"/>
            <a:ext cx="6647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2060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dirty="0"/>
              <a:t>pH = 7.0 neutral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1228396" y="5359713"/>
            <a:ext cx="6647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2060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dirty="0"/>
              <a:t>pH &gt; 7.0 basic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307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5" y="77216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Power of Hydroxide aka </a:t>
            </a:r>
            <a:r>
              <a:rPr lang="en-US" dirty="0" err="1"/>
              <a:t>pOH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93974" y="2585500"/>
            <a:ext cx="6721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2060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dirty="0"/>
              <a:t>pOH &gt; 7.0 </a:t>
            </a:r>
            <a:r>
              <a:rPr lang="en-US" sz="2000" dirty="0" err="1"/>
              <a:t>acidc</a:t>
            </a:r>
            <a:endParaRPr lang="en-US" sz="16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437880"/>
              </p:ext>
            </p:extLst>
          </p:nvPr>
        </p:nvGraphicFramePr>
        <p:xfrm>
          <a:off x="3173413" y="1566863"/>
          <a:ext cx="2652712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6" name="Equation" r:id="rId3" imgW="1346040" imgH="330120" progId="Equation.DSMT4">
                  <p:embed/>
                </p:oleObj>
              </mc:Choice>
              <mc:Fallback>
                <p:oleObj name="Equation" r:id="rId3" imgW="13460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3413" y="1566863"/>
                        <a:ext cx="2652712" cy="650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228396" y="3997769"/>
            <a:ext cx="6647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2060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dirty="0"/>
              <a:t>pOH = 7.0 neutral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228396" y="5359713"/>
            <a:ext cx="6647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2060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dirty="0"/>
              <a:t>pOH &lt; 7.0 basic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8640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77216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Relationship for pH, </a:t>
            </a:r>
            <a:r>
              <a:rPr lang="en-US" dirty="0" err="1"/>
              <a:t>pOH</a:t>
            </a:r>
            <a:r>
              <a:rPr lang="en-US" dirty="0"/>
              <a:t> &amp; K</a:t>
            </a:r>
            <a:r>
              <a:rPr lang="en-US" baseline="-25000" dirty="0"/>
              <a:t>w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31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Measuring pH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28309" y="2066035"/>
            <a:ext cx="5875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Litmus paper – color changes based on pH</a:t>
            </a:r>
            <a:endParaRPr lang="en-US" sz="2000" baseline="-25000" dirty="0"/>
          </a:p>
        </p:txBody>
      </p:sp>
      <p:pic>
        <p:nvPicPr>
          <p:cNvPr id="128002" name="Picture 2" descr="http://2.bp.blogspot.com/-KlhrL-RvjZw/UFM3RRP-wqI/AAAAAAAAAAM/JuQWuOokJqc/s1600/Universal_indicator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791" y="2753422"/>
            <a:ext cx="482917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55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28" y="1853515"/>
            <a:ext cx="9045146" cy="49303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13002" y="3845720"/>
            <a:ext cx="53907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Acids &amp; Bases: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A Brief Overview</a:t>
            </a:r>
          </a:p>
        </p:txBody>
      </p:sp>
      <p:sp>
        <p:nvSpPr>
          <p:cNvPr id="3" name="Rectangle 2"/>
          <p:cNvSpPr/>
          <p:nvPr/>
        </p:nvSpPr>
        <p:spPr>
          <a:xfrm>
            <a:off x="49428" y="61783"/>
            <a:ext cx="9045146" cy="16434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Section 16.1</a:t>
            </a:r>
          </a:p>
        </p:txBody>
      </p:sp>
    </p:spTree>
    <p:extLst>
      <p:ext uri="{BB962C8B-B14F-4D97-AF65-F5344CB8AC3E}">
        <p14:creationId xmlns:p14="http://schemas.microsoft.com/office/powerpoint/2010/main" val="2230888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pH Indicators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1970" y="1372617"/>
            <a:ext cx="8453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More relevant in Chapter 15 so we will address it more fully there</a:t>
            </a:r>
            <a:endParaRPr lang="en-US" sz="2000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270" y="1843865"/>
            <a:ext cx="5115758" cy="43301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540" y="6274200"/>
            <a:ext cx="1371600" cy="49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0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28" y="1853515"/>
            <a:ext cx="9045146" cy="49303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44422" y="3884623"/>
            <a:ext cx="5128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Strong Acids &amp; Bases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428" y="61783"/>
            <a:ext cx="9045146" cy="16434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Section 16.5</a:t>
            </a:r>
          </a:p>
        </p:txBody>
      </p:sp>
    </p:spTree>
    <p:extLst>
      <p:ext uri="{BB962C8B-B14F-4D97-AF65-F5344CB8AC3E}">
        <p14:creationId xmlns:p14="http://schemas.microsoft.com/office/powerpoint/2010/main" val="2637291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8"/>
          <p:cNvSpPr/>
          <p:nvPr/>
        </p:nvSpPr>
        <p:spPr>
          <a:xfrm>
            <a:off x="2279904" y="3706368"/>
            <a:ext cx="207264" cy="5486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The Strong Completely Dissociate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1970" y="1372617"/>
            <a:ext cx="8453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</a:t>
            </a:r>
            <a:r>
              <a:rPr lang="en-US" sz="2000" baseline="-25000" dirty="0"/>
              <a:t>3</a:t>
            </a:r>
            <a:r>
              <a:rPr lang="en-US" sz="2000" dirty="0"/>
              <a:t>O</a:t>
            </a:r>
            <a:r>
              <a:rPr lang="en-US" sz="2000" baseline="30000" dirty="0"/>
              <a:t>+</a:t>
            </a:r>
            <a:r>
              <a:rPr lang="en-US" sz="2000" dirty="0"/>
              <a:t>/OH</a:t>
            </a:r>
            <a:r>
              <a:rPr lang="en-US" sz="2000" baseline="30000" dirty="0"/>
              <a:t>-</a:t>
            </a:r>
            <a:r>
              <a:rPr lang="en-US" sz="2000" dirty="0"/>
              <a:t> concentrations will become whatever those of the strong acids or bases were</a:t>
            </a:r>
          </a:p>
        </p:txBody>
      </p:sp>
      <p:sp>
        <p:nvSpPr>
          <p:cNvPr id="13" name="Down Arrow 12"/>
          <p:cNvSpPr/>
          <p:nvPr/>
        </p:nvSpPr>
        <p:spPr>
          <a:xfrm rot="10800000">
            <a:off x="3875350" y="2680516"/>
            <a:ext cx="207264" cy="5486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0800000">
            <a:off x="3875350" y="3634099"/>
            <a:ext cx="207264" cy="5486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6200000">
            <a:off x="3040389" y="4064514"/>
            <a:ext cx="230766" cy="80859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608" y="2056118"/>
            <a:ext cx="5398847" cy="477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3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13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Example I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52214" y="1491982"/>
            <a:ext cx="84538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EXAMPLE: Write the balanced equation for each of the following and determine the </a:t>
            </a:r>
            <a:r>
              <a:rPr lang="en-US" sz="2000" dirty="0" err="1"/>
              <a:t>pH.</a:t>
            </a:r>
            <a:endParaRPr lang="en-US" sz="2000" dirty="0"/>
          </a:p>
          <a:p>
            <a:r>
              <a:rPr lang="en-US" sz="2000" dirty="0"/>
              <a:t>1.) 0.5000 M HClO</a:t>
            </a:r>
            <a:r>
              <a:rPr lang="en-US" sz="2000" baseline="-25000" dirty="0"/>
              <a:t>4(</a:t>
            </a:r>
            <a:r>
              <a:rPr lang="en-US" sz="2000" baseline="-25000" dirty="0" err="1"/>
              <a:t>aq</a:t>
            </a:r>
            <a:r>
              <a:rPr lang="en-US" sz="2000" baseline="-25000" dirty="0"/>
              <a:t>)</a:t>
            </a:r>
          </a:p>
          <a:p>
            <a:endParaRPr lang="en-US" sz="2000" baseline="-25000" dirty="0"/>
          </a:p>
          <a:p>
            <a:endParaRPr lang="en-US" sz="2000" baseline="-25000" dirty="0"/>
          </a:p>
          <a:p>
            <a:endParaRPr lang="en-US" sz="2000" baseline="-25000" dirty="0"/>
          </a:p>
          <a:p>
            <a:endParaRPr lang="en-US" sz="2000" baseline="-25000" dirty="0"/>
          </a:p>
          <a:p>
            <a:endParaRPr lang="en-US" sz="2000" baseline="-25000" dirty="0"/>
          </a:p>
          <a:p>
            <a:endParaRPr lang="en-US" sz="2000" baseline="-25000" dirty="0"/>
          </a:p>
          <a:p>
            <a:endParaRPr lang="en-US" sz="2000" baseline="-25000" dirty="0"/>
          </a:p>
          <a:p>
            <a:endParaRPr lang="en-US" sz="2000" baseline="-25000" dirty="0"/>
          </a:p>
          <a:p>
            <a:endParaRPr lang="en-US" sz="2000" baseline="-25000" dirty="0"/>
          </a:p>
          <a:p>
            <a:pPr lvl="0"/>
            <a:r>
              <a:rPr lang="en-US" sz="2000" dirty="0"/>
              <a:t>2.) 0.0256 M </a:t>
            </a:r>
            <a:r>
              <a:rPr lang="en-US" sz="2000" dirty="0" err="1"/>
              <a:t>LiOH</a:t>
            </a:r>
            <a:r>
              <a:rPr lang="en-US" sz="2000" baseline="-25000" dirty="0"/>
              <a:t>(</a:t>
            </a:r>
            <a:r>
              <a:rPr lang="en-US" sz="2000" baseline="-25000" dirty="0" err="1"/>
              <a:t>aq</a:t>
            </a:r>
            <a:r>
              <a:rPr lang="en-US" sz="2000" baseline="-25000" dirty="0"/>
              <a:t>)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939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Example II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1970" y="1372617"/>
            <a:ext cx="8453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Determine the hydronium ion concentration for a 0.01500 M Ca(OH)</a:t>
            </a:r>
            <a:r>
              <a:rPr lang="en-US" sz="2000" baseline="-25000" dirty="0"/>
              <a:t>2</a:t>
            </a:r>
            <a:r>
              <a:rPr lang="en-US" sz="2000" dirty="0"/>
              <a:t> assuming complete dissociation.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987540" y="6274200"/>
            <a:ext cx="1996567" cy="499872"/>
            <a:chOff x="6987540" y="6274200"/>
            <a:chExt cx="1996567" cy="49987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7540" y="6274200"/>
              <a:ext cx="1371600" cy="49987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466016" y="6363804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X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518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28" y="1853515"/>
            <a:ext cx="9045146" cy="49303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39416" y="3595005"/>
            <a:ext cx="5283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Weak Acids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428" y="61783"/>
            <a:ext cx="9045146" cy="16434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Section 16.6</a:t>
            </a:r>
          </a:p>
        </p:txBody>
      </p:sp>
    </p:spTree>
    <p:extLst>
      <p:ext uri="{BB962C8B-B14F-4D97-AF65-F5344CB8AC3E}">
        <p14:creationId xmlns:p14="http://schemas.microsoft.com/office/powerpoint/2010/main" val="3766007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Weak Acids &amp; Equilibrium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91970" y="1372617"/>
            <a:ext cx="8453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Unlike the strong they only partially dissociate in water hence HA is still present at </a:t>
            </a:r>
            <a:r>
              <a:rPr lang="en-US" sz="2000" dirty="0" err="1"/>
              <a:t>eq</a:t>
            </a:r>
            <a:r>
              <a:rPr lang="en-US" sz="2000" dirty="0"/>
              <a:t>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82860"/>
              </p:ext>
            </p:extLst>
          </p:nvPr>
        </p:nvGraphicFramePr>
        <p:xfrm>
          <a:off x="787885" y="2823506"/>
          <a:ext cx="7720015" cy="521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25" name="Equation" r:id="rId3" imgW="3810000" imgH="254000" progId="Equation.DSMT4">
                  <p:embed/>
                </p:oleObj>
              </mc:Choice>
              <mc:Fallback>
                <p:oleObj name="Equation" r:id="rId3" imgW="3810000" imgH="2540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885" y="2823506"/>
                        <a:ext cx="7720015" cy="5211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812618"/>
              </p:ext>
            </p:extLst>
          </p:nvPr>
        </p:nvGraphicFramePr>
        <p:xfrm>
          <a:off x="2226365" y="4224959"/>
          <a:ext cx="5018010" cy="1022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26" name="Equation" r:id="rId5" imgW="2476500" imgH="508000" progId="Equation.DSMT4">
                  <p:embed/>
                </p:oleObj>
              </mc:Choice>
              <mc:Fallback>
                <p:oleObj name="Equation" r:id="rId5" imgW="2476500" imgH="5080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6365" y="4224959"/>
                        <a:ext cx="5018010" cy="10229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507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14" y="1757090"/>
            <a:ext cx="4219785" cy="446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 err="1"/>
              <a:t>K</a:t>
            </a:r>
            <a:r>
              <a:rPr lang="en-US" baseline="-25000" dirty="0" err="1"/>
              <a:t>a</a:t>
            </a:r>
            <a:r>
              <a:rPr lang="en-US" dirty="0"/>
              <a:t> &amp; Acid Strength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830416" y="1591283"/>
            <a:ext cx="41148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larger the </a:t>
            </a:r>
            <a:r>
              <a:rPr lang="en-US" sz="2000" dirty="0" err="1"/>
              <a:t>K</a:t>
            </a:r>
            <a:r>
              <a:rPr lang="en-US" sz="2000" baseline="-25000" dirty="0" err="1"/>
              <a:t>a</a:t>
            </a:r>
            <a:r>
              <a:rPr lang="en-US" sz="2000" dirty="0"/>
              <a:t>:</a:t>
            </a:r>
          </a:p>
          <a:p>
            <a:endParaRPr lang="en-US" sz="2000" dirty="0"/>
          </a:p>
          <a:p>
            <a:pPr marL="342900" indent="-342900"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/>
              <a:t>More strongly the </a:t>
            </a:r>
            <a:r>
              <a:rPr lang="en-US" dirty="0" err="1"/>
              <a:t>eq</a:t>
            </a:r>
            <a:r>
              <a:rPr lang="en-US" dirty="0"/>
              <a:t> will lie toward product</a:t>
            </a:r>
          </a:p>
          <a:p>
            <a:pPr>
              <a:buClr>
                <a:srgbClr val="0070C0"/>
              </a:buClr>
              <a:buSzPct val="75000"/>
            </a:pPr>
            <a:endParaRPr lang="en-US" dirty="0"/>
          </a:p>
          <a:p>
            <a:pPr marL="342900" indent="-342900"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/>
              <a:t>More likely the acid is to dissociate</a:t>
            </a:r>
          </a:p>
          <a:p>
            <a:pPr>
              <a:buClr>
                <a:srgbClr val="0070C0"/>
              </a:buClr>
              <a:buSzPct val="75000"/>
            </a:pPr>
            <a:endParaRPr lang="en-US" dirty="0"/>
          </a:p>
          <a:p>
            <a:pPr marL="342900" indent="-342900"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/>
              <a:t>The larger the [H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/>
              <a:t>+</a:t>
            </a:r>
            <a:r>
              <a:rPr lang="en-US" dirty="0"/>
              <a:t>]</a:t>
            </a:r>
          </a:p>
          <a:p>
            <a:pPr>
              <a:buClr>
                <a:srgbClr val="0070C0"/>
              </a:buClr>
              <a:buSzPct val="75000"/>
            </a:pPr>
            <a:endParaRPr lang="en-US" dirty="0"/>
          </a:p>
          <a:p>
            <a:pPr marL="342900" indent="-342900"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/>
              <a:t>The lower the pH</a:t>
            </a:r>
          </a:p>
          <a:p>
            <a:pPr>
              <a:buClr>
                <a:srgbClr val="0070C0"/>
              </a:buClr>
              <a:buSzPct val="75000"/>
            </a:pPr>
            <a:endParaRPr lang="en-US" dirty="0"/>
          </a:p>
          <a:p>
            <a:pPr marL="342900" indent="-342900"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/>
              <a:t>The stronger the acid</a:t>
            </a:r>
          </a:p>
          <a:p>
            <a:pPr marL="342900" indent="-342900"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 err="1"/>
              <a:t>K</a:t>
            </a:r>
            <a:r>
              <a:rPr lang="en-US" baseline="-25000" dirty="0" err="1"/>
              <a:t>a</a:t>
            </a:r>
            <a:r>
              <a:rPr lang="en-US" dirty="0"/>
              <a:t> is large for strong acid </a:t>
            </a:r>
            <a:r>
              <a:rPr lang="en-US" dirty="0" err="1"/>
              <a:t>HCl</a:t>
            </a:r>
            <a:r>
              <a:rPr lang="en-US" dirty="0"/>
              <a:t> but very small for weak acid CH</a:t>
            </a:r>
            <a:r>
              <a:rPr lang="en-US" baseline="-25000" dirty="0"/>
              <a:t>3</a:t>
            </a:r>
            <a:r>
              <a:rPr lang="en-US" dirty="0"/>
              <a:t>OH</a:t>
            </a:r>
          </a:p>
        </p:txBody>
      </p:sp>
    </p:spTree>
    <p:extLst>
      <p:ext uri="{BB962C8B-B14F-4D97-AF65-F5344CB8AC3E}">
        <p14:creationId xmlns:p14="http://schemas.microsoft.com/office/powerpoint/2010/main" val="249903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Calculating </a:t>
            </a:r>
            <a:r>
              <a:rPr lang="en-US" dirty="0" err="1"/>
              <a:t>K</a:t>
            </a:r>
            <a:r>
              <a:rPr lang="en-US" baseline="-25000" dirty="0" err="1"/>
              <a:t>a</a:t>
            </a:r>
            <a:r>
              <a:rPr lang="en-US" dirty="0"/>
              <a:t> from pH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82880" y="1372617"/>
            <a:ext cx="88458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Similar to our approach using %</a:t>
            </a:r>
            <a:r>
              <a:rPr lang="en-US" sz="2000" dirty="0" err="1"/>
              <a:t>dissocation</a:t>
            </a:r>
            <a:r>
              <a:rPr lang="en-US" sz="2000" dirty="0"/>
              <a:t> from last chapter</a:t>
            </a:r>
          </a:p>
          <a:p>
            <a:endParaRPr lang="en-US" sz="2000" dirty="0"/>
          </a:p>
          <a:p>
            <a:r>
              <a:rPr lang="en-US" sz="2000" dirty="0"/>
              <a:t>Example: What is the </a:t>
            </a:r>
            <a:r>
              <a:rPr lang="en-US" sz="2000" dirty="0" err="1"/>
              <a:t>K</a:t>
            </a:r>
            <a:r>
              <a:rPr lang="en-US" sz="2000" baseline="-25000" dirty="0" err="1"/>
              <a:t>a</a:t>
            </a:r>
            <a:r>
              <a:rPr lang="en-US" sz="2000" dirty="0"/>
              <a:t> of a 0.050 M solution of HC</a:t>
            </a:r>
            <a:r>
              <a:rPr lang="en-US" sz="2000" baseline="-25000" dirty="0"/>
              <a:t>7</a:t>
            </a:r>
            <a:r>
              <a:rPr lang="en-US" sz="2000" dirty="0"/>
              <a:t>H</a:t>
            </a:r>
            <a:r>
              <a:rPr lang="en-US" sz="2000" baseline="-25000" dirty="0"/>
              <a:t>5</a:t>
            </a:r>
            <a:r>
              <a:rPr lang="en-US" sz="2000" dirty="0"/>
              <a:t>O</a:t>
            </a:r>
            <a:r>
              <a:rPr lang="en-US" sz="2000" baseline="-25000" dirty="0"/>
              <a:t>2</a:t>
            </a:r>
            <a:r>
              <a:rPr lang="en-US" sz="2000" dirty="0"/>
              <a:t> if the pH of this solution is 2.75?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699175" y="2613533"/>
                <a:ext cx="3745641" cy="4215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</m:e>
                          </m:d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⇌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</m:e>
                          </m:d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</m:e>
                          </m:d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175" y="2613533"/>
                <a:ext cx="3745641" cy="421526"/>
              </a:xfrm>
              <a:prstGeom prst="rect">
                <a:avLst/>
              </a:prstGeom>
              <a:blipFill rotWithShape="0">
                <a:blip r:embed="rId2"/>
                <a:stretch>
                  <a:fillRect t="-49275" b="-118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200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Percent </a:t>
            </a:r>
            <a:r>
              <a:rPr lang="en-US" dirty="0" err="1"/>
              <a:t>Dissocation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82880" y="1372617"/>
            <a:ext cx="88458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Degree of ionization/dissociation: percentage that an acid ionizes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Example: Determine the percent dissociation of 0.050M of benzoic acid.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762396" y="1943416"/>
          <a:ext cx="3500920" cy="682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6" name="Equation" r:id="rId3" imgW="2298700" imgH="444500" progId="Equation.DSMT4">
                  <p:embed/>
                </p:oleObj>
              </mc:Choice>
              <mc:Fallback>
                <p:oleObj name="Equation" r:id="rId3" imgW="22987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396" y="1943416"/>
                        <a:ext cx="3500920" cy="6827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699179" y="3352049"/>
                <a:ext cx="3745641" cy="4215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</m:e>
                          </m:d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⇌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</m:e>
                          </m:d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</m:e>
                          </m:d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179" y="3352049"/>
                <a:ext cx="3745641" cy="421526"/>
              </a:xfrm>
              <a:prstGeom prst="rect">
                <a:avLst/>
              </a:prstGeom>
              <a:blipFill rotWithShape="0">
                <a:blip r:embed="rId5"/>
                <a:stretch>
                  <a:fillRect t="-49275" b="-118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503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4841" y="101600"/>
            <a:ext cx="8906759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dirty="0"/>
              <a:t>Three Theories for Acids &amp; Bases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352214" y="1517715"/>
            <a:ext cx="8452421" cy="1913642"/>
            <a:chOff x="352214" y="1517715"/>
            <a:chExt cx="8452421" cy="1913642"/>
          </a:xfrm>
        </p:grpSpPr>
        <p:sp>
          <p:nvSpPr>
            <p:cNvPr id="10" name="Rectangle 9"/>
            <p:cNvSpPr/>
            <p:nvPr/>
          </p:nvSpPr>
          <p:spPr>
            <a:xfrm>
              <a:off x="352214" y="1517715"/>
              <a:ext cx="8452421" cy="19136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52742" y="1608312"/>
              <a:ext cx="37224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Arrhenius acids &amp; bases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45789" y="3583757"/>
            <a:ext cx="8452421" cy="1913642"/>
            <a:chOff x="345789" y="3583757"/>
            <a:chExt cx="8452421" cy="1913642"/>
          </a:xfrm>
        </p:grpSpPr>
        <p:sp>
          <p:nvSpPr>
            <p:cNvPr id="13" name="Rectangle 12"/>
            <p:cNvSpPr/>
            <p:nvPr/>
          </p:nvSpPr>
          <p:spPr>
            <a:xfrm>
              <a:off x="345789" y="3583757"/>
              <a:ext cx="8452421" cy="19136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87700" y="3748921"/>
              <a:ext cx="46105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</a:rPr>
                <a:t>Brønsted</a:t>
              </a:r>
              <a:r>
                <a:rPr lang="en-US" sz="2400" b="1" dirty="0">
                  <a:solidFill>
                    <a:schemeClr val="bg1"/>
                  </a:solidFill>
                </a:rPr>
                <a:t>-Lowry acids &amp; bases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52214" y="5644037"/>
            <a:ext cx="8452421" cy="926445"/>
            <a:chOff x="352214" y="5644037"/>
            <a:chExt cx="8452421" cy="926445"/>
          </a:xfrm>
        </p:grpSpPr>
        <p:sp>
          <p:nvSpPr>
            <p:cNvPr id="14" name="Rectangle 13"/>
            <p:cNvSpPr/>
            <p:nvPr/>
          </p:nvSpPr>
          <p:spPr>
            <a:xfrm>
              <a:off x="352214" y="5644037"/>
              <a:ext cx="8452421" cy="92644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23197" y="5650111"/>
              <a:ext cx="31277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Lewis acids &amp; bases</a:t>
              </a:r>
            </a:p>
          </p:txBody>
        </p:sp>
      </p:grp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4356"/>
              </p:ext>
            </p:extLst>
          </p:nvPr>
        </p:nvGraphicFramePr>
        <p:xfrm>
          <a:off x="1950377" y="2175933"/>
          <a:ext cx="5223856" cy="486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69" name="Equation" r:id="rId3" imgW="2755800" imgH="253800" progId="Equation.DSMT4">
                  <p:embed/>
                </p:oleObj>
              </mc:Choice>
              <mc:Fallback>
                <p:oleObj name="Equation" r:id="rId3" imgW="2755800" imgH="25380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0377" y="2175933"/>
                        <a:ext cx="5223856" cy="4863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384682"/>
              </p:ext>
            </p:extLst>
          </p:nvPr>
        </p:nvGraphicFramePr>
        <p:xfrm>
          <a:off x="1665285" y="2790825"/>
          <a:ext cx="5872335" cy="486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70" name="Equation" r:id="rId5" imgW="3098520" imgH="253800" progId="Equation.DSMT4">
                  <p:embed/>
                </p:oleObj>
              </mc:Choice>
              <mc:Fallback>
                <p:oleObj name="Equation" r:id="rId5" imgW="3098520" imgH="25380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285" y="2790825"/>
                        <a:ext cx="5872335" cy="4863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50"/>
          <p:cNvSpPr>
            <a:spLocks noChangeArrowheads="1"/>
          </p:cNvSpPr>
          <p:nvPr/>
        </p:nvSpPr>
        <p:spPr bwMode="auto">
          <a:xfrm>
            <a:off x="3866243" y="456153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051832"/>
              </p:ext>
            </p:extLst>
          </p:nvPr>
        </p:nvGraphicFramePr>
        <p:xfrm>
          <a:off x="1889810" y="6237288"/>
          <a:ext cx="5355952" cy="39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71" name="Equation" r:id="rId7" imgW="2831760" imgH="203040" progId="Equation.DSMT4">
                  <p:embed/>
                </p:oleObj>
              </mc:Choice>
              <mc:Fallback>
                <p:oleObj name="Equation" r:id="rId7" imgW="2831760" imgH="20304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810" y="6237288"/>
                        <a:ext cx="5355952" cy="390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102234"/>
              </p:ext>
            </p:extLst>
          </p:nvPr>
        </p:nvGraphicFramePr>
        <p:xfrm>
          <a:off x="2089529" y="4336098"/>
          <a:ext cx="5223856" cy="486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72" name="Equation" r:id="rId9" imgW="2755800" imgH="253800" progId="Equation.DSMT4">
                  <p:embed/>
                </p:oleObj>
              </mc:Choice>
              <mc:Fallback>
                <p:oleObj name="Equation" r:id="rId9" imgW="2755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9529" y="4336098"/>
                        <a:ext cx="5223856" cy="4863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305877"/>
              </p:ext>
            </p:extLst>
          </p:nvPr>
        </p:nvGraphicFramePr>
        <p:xfrm>
          <a:off x="2097431" y="4900613"/>
          <a:ext cx="5211847" cy="486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73" name="Equation" r:id="rId11" imgW="2755800" imgH="253800" progId="Equation.DSMT4">
                  <p:embed/>
                </p:oleObj>
              </mc:Choice>
              <mc:Fallback>
                <p:oleObj name="Equation" r:id="rId11" imgW="2755800" imgH="253800" progId="Equation.DSMT4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7431" y="4900613"/>
                        <a:ext cx="5211847" cy="4863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099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Weak Acids &amp; Equilibrium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82880" y="1372617"/>
            <a:ext cx="88458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ea typeface="Times New Roman" panose="02020603050405020304" pitchFamily="18" charset="0"/>
              </a:rPr>
              <a:t>Calculate [H</a:t>
            </a:r>
            <a:r>
              <a:rPr lang="en-US" sz="2000" baseline="30000" dirty="0">
                <a:ea typeface="Times New Roman" panose="02020603050405020304" pitchFamily="18" charset="0"/>
              </a:rPr>
              <a:t>+</a:t>
            </a:r>
            <a:r>
              <a:rPr lang="en-US" sz="2000" dirty="0">
                <a:ea typeface="Times New Roman" panose="02020603050405020304" pitchFamily="18" charset="0"/>
              </a:rPr>
              <a:t>]  and the </a:t>
            </a:r>
            <a:r>
              <a:rPr lang="en-US" sz="2000" dirty="0" err="1">
                <a:ea typeface="Times New Roman" panose="02020603050405020304" pitchFamily="18" charset="0"/>
              </a:rPr>
              <a:t>pOH</a:t>
            </a:r>
            <a:r>
              <a:rPr lang="en-US" sz="2000" dirty="0">
                <a:ea typeface="Times New Roman" panose="02020603050405020304" pitchFamily="18" charset="0"/>
              </a:rPr>
              <a:t> of 0.050M of benzoic acid.  </a:t>
            </a:r>
            <a:r>
              <a:rPr lang="en-US" sz="2000" dirty="0" err="1">
                <a:ea typeface="Times New Roman" panose="02020603050405020304" pitchFamily="18" charset="0"/>
              </a:rPr>
              <a:t>Ka</a:t>
            </a:r>
            <a:r>
              <a:rPr lang="en-US" sz="2000" dirty="0">
                <a:ea typeface="Times New Roman" panose="02020603050405020304" pitchFamily="18" charset="0"/>
              </a:rPr>
              <a:t> = 6.5 x 10</a:t>
            </a:r>
            <a:r>
              <a:rPr lang="en-US" sz="2000" baseline="30000" dirty="0">
                <a:ea typeface="Times New Roman" panose="02020603050405020304" pitchFamily="18" charset="0"/>
              </a:rPr>
              <a:t>-5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520760" y="1801715"/>
                <a:ext cx="3745641" cy="4215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</m:e>
                          </m:d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⇌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</m:e>
                          </m:d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</m:e>
                          </m:d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760" y="1801715"/>
                <a:ext cx="3745641" cy="421526"/>
              </a:xfrm>
              <a:prstGeom prst="rect">
                <a:avLst/>
              </a:prstGeom>
              <a:blipFill rotWithShape="0">
                <a:blip r:embed="rId2"/>
                <a:stretch>
                  <a:fillRect t="-49275" b="-118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628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Weak Acid Flowchart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own Arrow 3"/>
          <p:cNvSpPr/>
          <p:nvPr/>
        </p:nvSpPr>
        <p:spPr>
          <a:xfrm>
            <a:off x="2279904" y="3145536"/>
            <a:ext cx="207264" cy="5486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2267712" y="4050271"/>
            <a:ext cx="207264" cy="5486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2279904" y="5131047"/>
            <a:ext cx="207264" cy="5486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608" y="1495286"/>
            <a:ext cx="5398847" cy="477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 err="1"/>
              <a:t>Polyprotic</a:t>
            </a:r>
            <a:r>
              <a:rPr lang="en-US" dirty="0"/>
              <a:t> Acids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731264" y="1372617"/>
            <a:ext cx="564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Acids which possess more than one proton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2742621"/>
            <a:ext cx="3775483" cy="21219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252" y="2742621"/>
            <a:ext cx="3775483" cy="212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0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solidFill>
                  <a:schemeClr val="tx1"/>
                </a:solidFill>
              </a:rPr>
              <a:t>Polyprotic</a:t>
            </a:r>
            <a:r>
              <a:rPr lang="en-US" dirty="0">
                <a:solidFill>
                  <a:schemeClr val="tx1"/>
                </a:solidFill>
              </a:rPr>
              <a:t> Acid Example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52214" y="1491982"/>
            <a:ext cx="8453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Calculate the [H</a:t>
            </a:r>
            <a:r>
              <a:rPr lang="en-US" sz="2000" baseline="30000" dirty="0"/>
              <a:t>+</a:t>
            </a:r>
            <a:r>
              <a:rPr lang="en-US" sz="2000" dirty="0"/>
              <a:t>] of 0.050M of sulfuric acid.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974569"/>
              </p:ext>
            </p:extLst>
          </p:nvPr>
        </p:nvGraphicFramePr>
        <p:xfrm>
          <a:off x="2234374" y="1938528"/>
          <a:ext cx="4690682" cy="839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9" name="Equation" r:id="rId3" imgW="2984500" imgH="533400" progId="Equation.DSMT4">
                  <p:embed/>
                </p:oleObj>
              </mc:Choice>
              <mc:Fallback>
                <p:oleObj name="Equation" r:id="rId3" imgW="2984500" imgH="533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4374" y="1938528"/>
                        <a:ext cx="4690682" cy="8392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542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 err="1"/>
              <a:t>Polyprotic</a:t>
            </a:r>
            <a:r>
              <a:rPr lang="en-US" dirty="0"/>
              <a:t> Acid Flowchart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own Arrow 7"/>
          <p:cNvSpPr/>
          <p:nvPr/>
        </p:nvSpPr>
        <p:spPr>
          <a:xfrm>
            <a:off x="2279904" y="3364992"/>
            <a:ext cx="207264" cy="5486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0800000">
            <a:off x="3875350" y="3292723"/>
            <a:ext cx="207264" cy="5486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6200000">
            <a:off x="3040389" y="3723138"/>
            <a:ext cx="230766" cy="80859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6200000">
            <a:off x="4655829" y="2692914"/>
            <a:ext cx="230766" cy="80859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608" y="1714742"/>
            <a:ext cx="5398847" cy="477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7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Why K</a:t>
            </a:r>
            <a:r>
              <a:rPr lang="en-US" baseline="-25000" dirty="0"/>
              <a:t>a1</a:t>
            </a:r>
            <a:r>
              <a:rPr lang="en-US" dirty="0"/>
              <a:t> &gt; K</a:t>
            </a:r>
            <a:r>
              <a:rPr lang="en-US" baseline="-25000" dirty="0"/>
              <a:t>a2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928576"/>
              </p:ext>
            </p:extLst>
          </p:nvPr>
        </p:nvGraphicFramePr>
        <p:xfrm>
          <a:off x="1158211" y="2072640"/>
          <a:ext cx="6803165" cy="1217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7" name="Equation" r:id="rId3" imgW="2984500" imgH="533400" progId="Equation.DSMT4">
                  <p:embed/>
                </p:oleObj>
              </mc:Choice>
              <mc:Fallback>
                <p:oleObj name="Equation" r:id="rId3" imgW="29845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211" y="2072640"/>
                        <a:ext cx="6803165" cy="12171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41249" y="3694176"/>
            <a:ext cx="78150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/>
              <a:t>Electrostatically it is more difficult to remove H</a:t>
            </a:r>
            <a:r>
              <a:rPr lang="en-US" baseline="30000" dirty="0"/>
              <a:t>+</a:t>
            </a:r>
            <a:r>
              <a:rPr lang="en-US" dirty="0"/>
              <a:t> from SO</a:t>
            </a:r>
            <a:r>
              <a:rPr lang="en-US" baseline="-25000" dirty="0"/>
              <a:t>4</a:t>
            </a:r>
            <a:r>
              <a:rPr lang="en-US" baseline="30000" dirty="0"/>
              <a:t>2-</a:t>
            </a:r>
            <a:r>
              <a:rPr lang="en-US" dirty="0"/>
              <a:t> than from HSO</a:t>
            </a:r>
            <a:r>
              <a:rPr lang="en-US" baseline="-25000" dirty="0"/>
              <a:t>4</a:t>
            </a:r>
            <a:r>
              <a:rPr lang="en-US" baseline="30000" dirty="0"/>
              <a:t>-</a:t>
            </a:r>
          </a:p>
          <a:p>
            <a:pPr marL="285750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endParaRPr lang="en-US" baseline="30000" dirty="0"/>
          </a:p>
          <a:p>
            <a:pPr marL="285750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/>
              <a:t>Hence K</a:t>
            </a:r>
            <a:r>
              <a:rPr lang="en-US" baseline="-25000" dirty="0"/>
              <a:t>a2</a:t>
            </a:r>
            <a:r>
              <a:rPr lang="en-US" dirty="0"/>
              <a:t> is always smaller than K</a:t>
            </a:r>
            <a:r>
              <a:rPr lang="en-US" baseline="-25000" dirty="0"/>
              <a:t>a1</a:t>
            </a:r>
            <a:r>
              <a:rPr lang="en-US" dirty="0"/>
              <a:t> and so 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540" y="6274200"/>
            <a:ext cx="1371600" cy="49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6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428" y="1853515"/>
            <a:ext cx="9045146" cy="49303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428" y="61783"/>
            <a:ext cx="9045146" cy="16434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Section 16.7</a:t>
            </a:r>
          </a:p>
        </p:txBody>
      </p:sp>
      <p:sp>
        <p:nvSpPr>
          <p:cNvPr id="5" name="Rectangle 4"/>
          <p:cNvSpPr/>
          <p:nvPr/>
        </p:nvSpPr>
        <p:spPr>
          <a:xfrm>
            <a:off x="1939416" y="3595005"/>
            <a:ext cx="5283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Weak Bases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7451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Weak Base Equilibria</a:t>
            </a:r>
            <a:endParaRPr lang="en-US" baseline="-250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82880" y="1372617"/>
            <a:ext cx="88458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ea typeface="Times New Roman" panose="02020603050405020304" pitchFamily="18" charset="0"/>
              </a:rPr>
              <a:t>Calculate pH of 0.050M of ammonia.  Kb = 1.8 x 10</a:t>
            </a:r>
            <a:r>
              <a:rPr lang="en-US" sz="2000" baseline="30000" dirty="0">
                <a:ea typeface="Times New Roman" panose="02020603050405020304" pitchFamily="18" charset="0"/>
              </a:rPr>
              <a:t>-5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9155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Weak Base Flowchart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own Arrow 3"/>
          <p:cNvSpPr/>
          <p:nvPr/>
        </p:nvSpPr>
        <p:spPr>
          <a:xfrm>
            <a:off x="2279904" y="3145536"/>
            <a:ext cx="207264" cy="5486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2267712" y="4050271"/>
            <a:ext cx="207264" cy="5486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2279904" y="5131047"/>
            <a:ext cx="207264" cy="5486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608" y="1495286"/>
            <a:ext cx="5398847" cy="47774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540" y="6274200"/>
            <a:ext cx="1371600" cy="49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3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428" y="1853515"/>
            <a:ext cx="9045146" cy="49303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428" y="61783"/>
            <a:ext cx="9045146" cy="16434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Section 16.8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6322" y="3595005"/>
            <a:ext cx="52834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The Relationship Between </a:t>
            </a:r>
            <a:r>
              <a:rPr lang="en-US" sz="3200" dirty="0" err="1">
                <a:solidFill>
                  <a:schemeClr val="bg1"/>
                </a:solidFill>
              </a:rPr>
              <a:t>K</a:t>
            </a:r>
            <a:r>
              <a:rPr lang="en-US" sz="3200" baseline="-25000" dirty="0" err="1">
                <a:solidFill>
                  <a:schemeClr val="bg1"/>
                </a:solidFill>
              </a:rPr>
              <a:t>a</a:t>
            </a:r>
            <a:r>
              <a:rPr lang="en-US" sz="3200" dirty="0">
                <a:solidFill>
                  <a:schemeClr val="bg1"/>
                </a:solidFill>
              </a:rPr>
              <a:t> &amp; K</a:t>
            </a:r>
            <a:r>
              <a:rPr lang="en-US" sz="3200" baseline="-25000" dirty="0">
                <a:solidFill>
                  <a:schemeClr val="bg1"/>
                </a:solidFill>
              </a:rPr>
              <a:t>b</a:t>
            </a:r>
            <a:endParaRPr lang="en-US" sz="2400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50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28" y="1853515"/>
            <a:ext cx="9045146" cy="49303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13002" y="3845720"/>
            <a:ext cx="53907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Brønsted</a:t>
            </a:r>
            <a:r>
              <a:rPr lang="en-US" sz="3200" b="1" dirty="0">
                <a:solidFill>
                  <a:schemeClr val="bg1"/>
                </a:solidFill>
              </a:rPr>
              <a:t>-Lowry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Acids &amp; Bases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428" y="61783"/>
            <a:ext cx="9045146" cy="16434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Section 16.2</a:t>
            </a:r>
          </a:p>
        </p:txBody>
      </p:sp>
    </p:spTree>
    <p:extLst>
      <p:ext uri="{BB962C8B-B14F-4D97-AF65-F5344CB8AC3E}">
        <p14:creationId xmlns:p14="http://schemas.microsoft.com/office/powerpoint/2010/main" val="42650036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The Link Between </a:t>
            </a:r>
            <a:r>
              <a:rPr lang="en-US" dirty="0" err="1"/>
              <a:t>K</a:t>
            </a:r>
            <a:r>
              <a:rPr lang="en-US" baseline="-25000" dirty="0" err="1"/>
              <a:t>a</a:t>
            </a:r>
            <a:r>
              <a:rPr lang="en-US" dirty="0"/>
              <a:t> &amp; K</a:t>
            </a:r>
            <a:r>
              <a:rPr lang="en-US" baseline="-25000" dirty="0"/>
              <a:t>b</a:t>
            </a:r>
            <a:r>
              <a:rPr lang="en-US" dirty="0"/>
              <a:t> is K</a:t>
            </a:r>
            <a:r>
              <a:rPr lang="en-US" baseline="-25000" dirty="0"/>
              <a:t>w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244992"/>
              </p:ext>
            </p:extLst>
          </p:nvPr>
        </p:nvGraphicFramePr>
        <p:xfrm>
          <a:off x="1795145" y="2103183"/>
          <a:ext cx="5470525" cy="176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42" name="Equation" r:id="rId3" imgW="2400120" imgH="774360" progId="Equation.DSMT4">
                  <p:embed/>
                </p:oleObj>
              </mc:Choice>
              <mc:Fallback>
                <p:oleObj name="Equation" r:id="rId3" imgW="240012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45" y="2103183"/>
                        <a:ext cx="5470525" cy="1766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961839"/>
              </p:ext>
            </p:extLst>
          </p:nvPr>
        </p:nvGraphicFramePr>
        <p:xfrm>
          <a:off x="3221165" y="4377754"/>
          <a:ext cx="25177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43" name="Equation" r:id="rId5" imgW="1104840" imgH="228600" progId="Equation.DSMT4">
                  <p:embed/>
                </p:oleObj>
              </mc:Choice>
              <mc:Fallback>
                <p:oleObj name="Equation" r:id="rId5" imgW="1104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1165" y="4377754"/>
                        <a:ext cx="2517775" cy="520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438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Example</a:t>
            </a:r>
            <a:endParaRPr lang="en-US" baseline="-250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82880" y="1372617"/>
            <a:ext cx="88458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Determine the K</a:t>
            </a:r>
            <a:r>
              <a:rPr lang="en-US" sz="2000" baseline="-25000" dirty="0"/>
              <a:t>b</a:t>
            </a:r>
            <a:r>
              <a:rPr lang="en-US" sz="2000" dirty="0"/>
              <a:t> of HCN if </a:t>
            </a:r>
            <a:r>
              <a:rPr lang="en-US" sz="2000" dirty="0" err="1"/>
              <a:t>K</a:t>
            </a:r>
            <a:r>
              <a:rPr lang="en-US" sz="2000" baseline="-25000" dirty="0" err="1"/>
              <a:t>a</a:t>
            </a:r>
            <a:r>
              <a:rPr lang="en-US" sz="2000" dirty="0"/>
              <a:t> = 4.9 x 10</a:t>
            </a:r>
            <a:r>
              <a:rPr lang="en-US" sz="2000" baseline="30000" dirty="0"/>
              <a:t>-10</a:t>
            </a:r>
            <a:r>
              <a:rPr lang="en-US" sz="20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540" y="6274200"/>
            <a:ext cx="1371600" cy="49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9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428" y="1853515"/>
            <a:ext cx="9045146" cy="49303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428" y="61783"/>
            <a:ext cx="9045146" cy="16434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Section 16.9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6322" y="3595005"/>
            <a:ext cx="52834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Acid-Base Properties of Salt Solutions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3054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Stronger Partner Dominates</a:t>
            </a:r>
            <a:endParaRPr lang="en-US" baseline="-250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609344" y="1372617"/>
            <a:ext cx="5900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000" dirty="0"/>
              <a:t>Strong acid + weak base = acidic solution</a:t>
            </a:r>
          </a:p>
          <a:p>
            <a:pPr marL="342900" indent="-342900"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000" dirty="0"/>
              <a:t>Weak acid + strong base = basic solution</a:t>
            </a:r>
          </a:p>
          <a:p>
            <a:pPr marL="342900" indent="-342900"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000" dirty="0"/>
              <a:t>Strong acid + strong base = neutral solution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25366" y="2805177"/>
            <a:ext cx="84443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SzPct val="75000"/>
            </a:pPr>
            <a:r>
              <a:rPr lang="en-US" sz="2000" dirty="0"/>
              <a:t>Example: Classify each of the following as acidic, basic, or neutral.</a:t>
            </a:r>
          </a:p>
          <a:p>
            <a:pPr>
              <a:buClr>
                <a:srgbClr val="0070C0"/>
              </a:buClr>
              <a:buSzPct val="75000"/>
            </a:pPr>
            <a:endParaRPr lang="en-US" sz="2000" dirty="0"/>
          </a:p>
          <a:p>
            <a:pPr>
              <a:buClr>
                <a:srgbClr val="0070C0"/>
              </a:buClr>
              <a:buSzPct val="75000"/>
            </a:pPr>
            <a:r>
              <a:rPr lang="en-US" sz="2000" dirty="0"/>
              <a:t>	1.) </a:t>
            </a:r>
            <a:r>
              <a:rPr lang="en-US" sz="2000" dirty="0" err="1"/>
              <a:t>KBr</a:t>
            </a:r>
            <a:r>
              <a:rPr lang="en-US" sz="2000" dirty="0"/>
              <a:t>					2.) NaNO</a:t>
            </a:r>
            <a:r>
              <a:rPr lang="en-US" sz="2000" baseline="-25000" dirty="0"/>
              <a:t>2</a:t>
            </a:r>
            <a:r>
              <a:rPr lang="en-US" sz="2000" dirty="0"/>
              <a:t>					3.) NH</a:t>
            </a:r>
            <a:r>
              <a:rPr lang="en-US" sz="2000" baseline="-25000" dirty="0"/>
              <a:t>4</a:t>
            </a:r>
            <a:r>
              <a:rPr lang="en-US" sz="2000" dirty="0"/>
              <a:t>Cl</a:t>
            </a:r>
          </a:p>
        </p:txBody>
      </p:sp>
    </p:spTree>
    <p:extLst>
      <p:ext uri="{BB962C8B-B14F-4D97-AF65-F5344CB8AC3E}">
        <p14:creationId xmlns:p14="http://schemas.microsoft.com/office/powerpoint/2010/main" val="243564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What if both are weak?</a:t>
            </a:r>
            <a:endParaRPr lang="en-US" baseline="-250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25366" y="1476249"/>
            <a:ext cx="84443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SzPct val="75000"/>
            </a:pPr>
            <a:r>
              <a:rPr lang="en-US" sz="2000" dirty="0"/>
              <a:t>Example II: Classify NH4CN as acidic, basic, or neutral.</a:t>
            </a:r>
          </a:p>
        </p:txBody>
      </p:sp>
    </p:spTree>
    <p:extLst>
      <p:ext uri="{BB962C8B-B14F-4D97-AF65-F5344CB8AC3E}">
        <p14:creationId xmlns:p14="http://schemas.microsoft.com/office/powerpoint/2010/main" val="254740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Finding pH/</a:t>
            </a:r>
            <a:r>
              <a:rPr lang="en-US" dirty="0" err="1"/>
              <a:t>pOH</a:t>
            </a:r>
            <a:r>
              <a:rPr lang="en-US" dirty="0"/>
              <a:t> of a Salt Solution</a:t>
            </a:r>
            <a:endParaRPr lang="en-US" baseline="-250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47286" y="1308101"/>
            <a:ext cx="84443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SzPct val="75000"/>
            </a:pPr>
            <a:r>
              <a:rPr lang="en-US" sz="2000" dirty="0"/>
              <a:t>Calculate the pH of a 0.25M NaC</a:t>
            </a:r>
            <a:r>
              <a:rPr lang="en-US" sz="2000" baseline="-25000" dirty="0"/>
              <a:t>2</a:t>
            </a:r>
            <a:r>
              <a:rPr lang="en-US" sz="2000" dirty="0"/>
              <a:t>H</a:t>
            </a:r>
            <a:r>
              <a:rPr lang="en-US" sz="2000" baseline="-25000" dirty="0"/>
              <a:t>3</a:t>
            </a:r>
            <a:r>
              <a:rPr lang="en-US" sz="2000" dirty="0"/>
              <a:t>O</a:t>
            </a:r>
            <a:r>
              <a:rPr lang="en-US" sz="2000" baseline="-25000" dirty="0"/>
              <a:t>2</a:t>
            </a:r>
            <a:r>
              <a:rPr lang="en-US" sz="2000" dirty="0"/>
              <a:t>, </a:t>
            </a:r>
            <a:r>
              <a:rPr lang="en-US" sz="2000" dirty="0" err="1"/>
              <a:t>K</a:t>
            </a:r>
            <a:r>
              <a:rPr lang="en-US" sz="2000" baseline="-25000" dirty="0" err="1"/>
              <a:t>a</a:t>
            </a:r>
            <a:r>
              <a:rPr lang="en-US" sz="2000" dirty="0"/>
              <a:t> = 1.76x10</a:t>
            </a:r>
            <a:r>
              <a:rPr lang="en-US" sz="2000" baseline="30000" dirty="0"/>
              <a:t>-5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1794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Salt Flowchart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own Arrow 3"/>
          <p:cNvSpPr/>
          <p:nvPr/>
        </p:nvSpPr>
        <p:spPr>
          <a:xfrm rot="10800000">
            <a:off x="2279904" y="2194560"/>
            <a:ext cx="207264" cy="5486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0" y="1519670"/>
            <a:ext cx="5398847" cy="47774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540" y="6274200"/>
            <a:ext cx="1371600" cy="49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8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428" y="1853515"/>
            <a:ext cx="9045146" cy="49303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428" y="61783"/>
            <a:ext cx="9045146" cy="16434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Section 16.10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6322" y="3595005"/>
            <a:ext cx="52834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Acid-Base Behavior &amp; Chemical Structure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7150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Recall Electronegativity Trend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" y="1308101"/>
            <a:ext cx="6949440" cy="546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856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EN Trend I</a:t>
            </a:r>
            <a:endParaRPr lang="en-US" baseline="-250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550755" y="2372361"/>
            <a:ext cx="5900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/>
              <a:t>As we go down a column we decrease EN</a:t>
            </a:r>
          </a:p>
          <a:p>
            <a:pPr marL="342900" indent="-342900"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/>
              <a:t>We thereby weaken the H-X bond</a:t>
            </a:r>
          </a:p>
          <a:p>
            <a:pPr marL="342900" indent="-342900"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/>
              <a:t>Allows H+ to more readily go into solution</a:t>
            </a:r>
          </a:p>
          <a:p>
            <a:pPr marL="342900" indent="-342900"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/>
              <a:t>Acid strength: HF &lt; </a:t>
            </a:r>
            <a:r>
              <a:rPr lang="en-US" dirty="0" err="1"/>
              <a:t>HCl</a:t>
            </a:r>
            <a:r>
              <a:rPr lang="en-US" dirty="0"/>
              <a:t> &lt; </a:t>
            </a:r>
            <a:r>
              <a:rPr lang="en-US" dirty="0" err="1"/>
              <a:t>HBr</a:t>
            </a:r>
            <a:r>
              <a:rPr lang="en-US" dirty="0"/>
              <a:t> &lt; HI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16736" y="1706880"/>
            <a:ext cx="65790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Increasing acid strength going down the table:</a:t>
            </a: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0" b="29630"/>
          <a:stretch>
            <a:fillRect/>
          </a:stretch>
        </p:blipFill>
        <p:spPr bwMode="auto">
          <a:xfrm>
            <a:off x="1333691" y="4212590"/>
            <a:ext cx="6762404" cy="20662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00978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595959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36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Meet Hydronium</a:t>
            </a:r>
            <a:endParaRPr lang="en-US" baseline="-250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033670" y="2272206"/>
            <a:ext cx="741512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H</a:t>
            </a:r>
            <a:r>
              <a:rPr lang="en-US" sz="2200" baseline="-25000" dirty="0"/>
              <a:t>3</a:t>
            </a:r>
            <a:r>
              <a:rPr lang="en-US" sz="2200" dirty="0"/>
              <a:t>O</a:t>
            </a:r>
            <a:r>
              <a:rPr lang="en-US" sz="2200" baseline="30000" dirty="0"/>
              <a:t>+</a:t>
            </a:r>
            <a:r>
              <a:rPr lang="en-US" sz="2200" dirty="0"/>
              <a:t> is acidified water or what truly happens when H</a:t>
            </a:r>
            <a:r>
              <a:rPr lang="en-US" sz="2200" baseline="30000" dirty="0"/>
              <a:t>+</a:t>
            </a:r>
            <a:r>
              <a:rPr lang="en-US" sz="2200" dirty="0"/>
              <a:t> is in H2O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We call this ion hydronium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We use H</a:t>
            </a:r>
            <a:r>
              <a:rPr lang="en-US" sz="2200" baseline="30000" dirty="0"/>
              <a:t>+</a:t>
            </a:r>
            <a:r>
              <a:rPr lang="en-US" sz="2200" dirty="0"/>
              <a:t> and H</a:t>
            </a:r>
            <a:r>
              <a:rPr lang="en-US" sz="2200" baseline="-25000" dirty="0"/>
              <a:t>3</a:t>
            </a:r>
            <a:r>
              <a:rPr lang="en-US" sz="2200" dirty="0"/>
              <a:t>O</a:t>
            </a:r>
            <a:r>
              <a:rPr lang="en-US" sz="2200" baseline="30000" dirty="0"/>
              <a:t>+</a:t>
            </a:r>
            <a:r>
              <a:rPr lang="en-US" sz="2200" dirty="0"/>
              <a:t> interchangeably </a:t>
            </a:r>
          </a:p>
        </p:txBody>
      </p:sp>
    </p:spTree>
    <p:extLst>
      <p:ext uri="{BB962C8B-B14F-4D97-AF65-F5344CB8AC3E}">
        <p14:creationId xmlns:p14="http://schemas.microsoft.com/office/powerpoint/2010/main" val="26321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EN Trend II</a:t>
            </a:r>
            <a:endParaRPr lang="en-US" baseline="-250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550754" y="2372361"/>
            <a:ext cx="61302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/>
              <a:t>As we go across we increase EN</a:t>
            </a:r>
          </a:p>
          <a:p>
            <a:pPr marL="342900" indent="-342900"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/>
              <a:t>We make the H-X bond polar</a:t>
            </a:r>
          </a:p>
          <a:p>
            <a:pPr marL="342900" indent="-342900"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/>
              <a:t>This eventually gives an EN difference which leads to H+</a:t>
            </a:r>
          </a:p>
          <a:p>
            <a:pPr marL="342900" indent="-342900"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/>
              <a:t>Acid strength: CH</a:t>
            </a:r>
            <a:r>
              <a:rPr lang="en-US" baseline="-25000" dirty="0"/>
              <a:t>4</a:t>
            </a:r>
            <a:r>
              <a:rPr lang="en-US" dirty="0"/>
              <a:t> &lt; NH</a:t>
            </a:r>
            <a:r>
              <a:rPr lang="en-US" baseline="-25000" dirty="0"/>
              <a:t>3</a:t>
            </a:r>
            <a:r>
              <a:rPr lang="en-US" dirty="0"/>
              <a:t> &lt; H</a:t>
            </a:r>
            <a:r>
              <a:rPr lang="en-US" baseline="-25000" dirty="0"/>
              <a:t>2</a:t>
            </a:r>
            <a:r>
              <a:rPr lang="en-US" dirty="0"/>
              <a:t>O &lt; HF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2208" y="1706880"/>
            <a:ext cx="74222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Increasing acid strength from left to right in the table:</a:t>
            </a:r>
          </a:p>
        </p:txBody>
      </p:sp>
    </p:spTree>
    <p:extLst>
      <p:ext uri="{BB962C8B-B14F-4D97-AF65-F5344CB8AC3E}">
        <p14:creationId xmlns:p14="http://schemas.microsoft.com/office/powerpoint/2010/main" val="208229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 err="1"/>
              <a:t>Oxoacids</a:t>
            </a:r>
            <a:r>
              <a:rPr lang="en-US" dirty="0"/>
              <a:t> Trend I – more EN</a:t>
            </a:r>
            <a:endParaRPr lang="en-US" baseline="-250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550754" y="2372361"/>
            <a:ext cx="61302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/>
              <a:t>As increase the EN of the halogen X we weaken the O-H bond</a:t>
            </a:r>
          </a:p>
          <a:p>
            <a:pPr marL="342900" indent="-342900"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/>
              <a:t>This is done by pulling electron density from the O-atom</a:t>
            </a:r>
          </a:p>
          <a:p>
            <a:pPr marL="342900" indent="-342900"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/>
              <a:t>This will allow the H+ to break-away more </a:t>
            </a:r>
            <a:r>
              <a:rPr lang="en-US" dirty="0" err="1"/>
              <a:t>eqsily</a:t>
            </a:r>
            <a:r>
              <a:rPr lang="en-US" dirty="0"/>
              <a:t> and go into solution </a:t>
            </a:r>
          </a:p>
          <a:p>
            <a:pPr marL="342900" indent="-342900"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/>
              <a:t>Acid strength: HOI &lt; </a:t>
            </a:r>
            <a:r>
              <a:rPr lang="en-US" dirty="0" err="1"/>
              <a:t>HOBr</a:t>
            </a:r>
            <a:r>
              <a:rPr lang="en-US" dirty="0"/>
              <a:t> &lt; </a:t>
            </a:r>
            <a:r>
              <a:rPr lang="en-US" dirty="0" err="1"/>
              <a:t>HOCl</a:t>
            </a:r>
            <a:r>
              <a:rPr lang="en-US" dirty="0"/>
              <a:t> &lt; HOF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2214" y="1413093"/>
            <a:ext cx="8474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 </a:t>
            </a:r>
            <a:r>
              <a:rPr lang="en-US" sz="2400" dirty="0" err="1"/>
              <a:t>oxoacid</a:t>
            </a:r>
            <a:r>
              <a:rPr lang="en-US" sz="2400" dirty="0"/>
              <a:t> is any acid with acidic proton connected to an O-atom – they have the form </a:t>
            </a:r>
            <a:r>
              <a:rPr lang="en-US" sz="2400" dirty="0" err="1"/>
              <a:t>H</a:t>
            </a:r>
            <a:r>
              <a:rPr lang="en-US" sz="2400" baseline="-25000" dirty="0" err="1"/>
              <a:t>n</a:t>
            </a:r>
            <a:r>
              <a:rPr lang="en-US" sz="2400" dirty="0" err="1"/>
              <a:t>XO</a:t>
            </a:r>
            <a:r>
              <a:rPr lang="en-US" sz="2400" baseline="-25000" dirty="0" err="1"/>
              <a:t>m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1070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 err="1"/>
              <a:t>Oxoacids</a:t>
            </a:r>
            <a:r>
              <a:rPr lang="en-US" dirty="0"/>
              <a:t> Trend II</a:t>
            </a:r>
            <a:endParaRPr lang="en-US" baseline="-250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550754" y="2372361"/>
            <a:ext cx="61302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/>
              <a:t>As increase the number of O-atoms weakens the O-H bond</a:t>
            </a:r>
          </a:p>
          <a:p>
            <a:pPr marL="342900" indent="-342900"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/>
              <a:t>Again this is done by pulling electron density from the O-atom</a:t>
            </a:r>
          </a:p>
          <a:p>
            <a:pPr marL="342900" indent="-342900"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/>
              <a:t>This will allow the H+ to break-away more easily and go into solution </a:t>
            </a:r>
          </a:p>
          <a:p>
            <a:pPr marL="342900" indent="-342900"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/>
              <a:t>Acid strength: </a:t>
            </a:r>
            <a:r>
              <a:rPr lang="en-US" dirty="0" err="1"/>
              <a:t>HOCl</a:t>
            </a:r>
            <a:r>
              <a:rPr lang="en-US" dirty="0"/>
              <a:t> &lt; HO</a:t>
            </a:r>
            <a:r>
              <a:rPr lang="en-US" baseline="-25000" dirty="0"/>
              <a:t>2</a:t>
            </a:r>
            <a:r>
              <a:rPr lang="en-US" dirty="0"/>
              <a:t>Cl &lt; HO</a:t>
            </a:r>
            <a:r>
              <a:rPr lang="en-US" baseline="-25000" dirty="0"/>
              <a:t>3</a:t>
            </a:r>
            <a:r>
              <a:rPr lang="en-US" dirty="0"/>
              <a:t>Cl &lt; HO</a:t>
            </a:r>
            <a:r>
              <a:rPr lang="en-US" baseline="-25000" dirty="0"/>
              <a:t>4</a:t>
            </a:r>
            <a:r>
              <a:rPr lang="en-US" dirty="0"/>
              <a:t>Cl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352214" y="1413093"/>
            <a:ext cx="8474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Increasing the number of O-atoms increases acid strength</a:t>
            </a:r>
            <a:endParaRPr lang="en-US" sz="2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889736"/>
              </p:ext>
            </p:extLst>
          </p:nvPr>
        </p:nvGraphicFramePr>
        <p:xfrm>
          <a:off x="2548128" y="4840223"/>
          <a:ext cx="4059936" cy="12557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2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4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25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3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Acid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Oxidiation State of Cl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</a:t>
                      </a:r>
                      <a:r>
                        <a:rPr lang="en-US" sz="1400" baseline="-25000">
                          <a:effectLst/>
                        </a:rPr>
                        <a:t>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HClO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+1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2.9 x 10</a:t>
                      </a:r>
                      <a:r>
                        <a:rPr lang="en-US" sz="1400" baseline="30000">
                          <a:effectLst/>
                        </a:rPr>
                        <a:t>-8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HClO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+3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1.1 x 10</a:t>
                      </a:r>
                      <a:r>
                        <a:rPr lang="en-US" sz="1400" baseline="30000">
                          <a:effectLst/>
                        </a:rPr>
                        <a:t>-2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HClO</a:t>
                      </a:r>
                      <a:r>
                        <a:rPr lang="en-US" sz="1400" baseline="-250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+5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Symbol" panose="05050102010706020507" pitchFamily="18" charset="2"/>
                        </a:rPr>
                        <a:t></a:t>
                      </a: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HClO</a:t>
                      </a:r>
                      <a:r>
                        <a:rPr lang="en-US" sz="1400" baseline="-250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+7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 x 10</a:t>
                      </a:r>
                      <a:r>
                        <a:rPr lang="en-US" sz="1400" baseline="30000" dirty="0">
                          <a:effectLst/>
                        </a:rPr>
                        <a:t>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671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Amine Base Trends</a:t>
            </a:r>
            <a:endParaRPr lang="en-US" baseline="-250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2214" y="1413093"/>
            <a:ext cx="8474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Increasing the number of electron-donating groups will increase base strength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434764" y="4052661"/>
            <a:ext cx="8474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Increasing the number of electron-withdrawing/EN groups will decrease base strength</a:t>
            </a:r>
            <a:endParaRPr lang="en-US" sz="22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980754"/>
              </p:ext>
            </p:extLst>
          </p:nvPr>
        </p:nvGraphicFramePr>
        <p:xfrm>
          <a:off x="1938401" y="2501675"/>
          <a:ext cx="5362022" cy="507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73" name="Equation" r:id="rId3" imgW="2692080" imgH="253800" progId="Equation.DSMT4">
                  <p:embed/>
                </p:oleObj>
              </mc:Choice>
              <mc:Fallback>
                <p:oleObj name="Equation" r:id="rId3" imgW="269208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8401" y="2501675"/>
                        <a:ext cx="5362022" cy="5070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112670"/>
              </p:ext>
            </p:extLst>
          </p:nvPr>
        </p:nvGraphicFramePr>
        <p:xfrm>
          <a:off x="2686050" y="5154613"/>
          <a:ext cx="39719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74" name="Equation" r:id="rId5" imgW="1993680" imgH="228600" progId="Equation.DSMT4">
                  <p:embed/>
                </p:oleObj>
              </mc:Choice>
              <mc:Fallback>
                <p:oleObj name="Equation" r:id="rId5" imgW="1993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050" y="5154613"/>
                        <a:ext cx="3971925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540" y="6274200"/>
            <a:ext cx="1371600" cy="49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7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428" y="1853515"/>
            <a:ext cx="9045146" cy="49303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428" y="61783"/>
            <a:ext cx="9045146" cy="16434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Section 16.11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6322" y="3595005"/>
            <a:ext cx="5283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Lewis Acids and Bases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2313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Definitions</a:t>
            </a:r>
            <a:endParaRPr lang="en-US" baseline="-250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697040" y="2139121"/>
            <a:ext cx="2725426" cy="2045683"/>
            <a:chOff x="2697040" y="2139121"/>
            <a:chExt cx="2725426" cy="2045683"/>
          </a:xfrm>
        </p:grpSpPr>
        <p:sp>
          <p:nvSpPr>
            <p:cNvPr id="11" name="Rectangle 10"/>
            <p:cNvSpPr/>
            <p:nvPr/>
          </p:nvSpPr>
          <p:spPr>
            <a:xfrm>
              <a:off x="3455981" y="3247989"/>
              <a:ext cx="1176979" cy="936815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697040" y="2139121"/>
              <a:ext cx="2725426" cy="825455"/>
              <a:chOff x="2867728" y="2126929"/>
              <a:chExt cx="2725426" cy="825455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3314870" y="2126929"/>
                <a:ext cx="17326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2060"/>
                    </a:solidFill>
                  </a:rPr>
                  <a:t>Lewis Acid</a:t>
                </a:r>
                <a:endParaRPr lang="en-US" sz="22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867728" y="2583052"/>
                <a:ext cx="27254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2060"/>
                    </a:solidFill>
                  </a:rPr>
                  <a:t>Electron-pair acceptor</a:t>
                </a: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1267992" y="3241893"/>
            <a:ext cx="2334293" cy="2034135"/>
            <a:chOff x="1267992" y="3241893"/>
            <a:chExt cx="2334293" cy="2034135"/>
          </a:xfrm>
        </p:grpSpPr>
        <p:grpSp>
          <p:nvGrpSpPr>
            <p:cNvPr id="9" name="Group 8"/>
            <p:cNvGrpSpPr/>
            <p:nvPr/>
          </p:nvGrpSpPr>
          <p:grpSpPr>
            <a:xfrm>
              <a:off x="1267992" y="4445031"/>
              <a:ext cx="2334293" cy="830997"/>
              <a:chOff x="1426488" y="4847367"/>
              <a:chExt cx="2334293" cy="830997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702942" y="4847367"/>
                <a:ext cx="17813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Lewis Base</a:t>
                </a:r>
                <a:endParaRPr lang="en-US" sz="22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426488" y="5309032"/>
                <a:ext cx="23342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Electron-pair donor</a:t>
                </a: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1779581" y="3241893"/>
              <a:ext cx="1176979" cy="936815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344855"/>
              </p:ext>
            </p:extLst>
          </p:nvPr>
        </p:nvGraphicFramePr>
        <p:xfrm>
          <a:off x="1730813" y="3270641"/>
          <a:ext cx="5907139" cy="936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6" name="Equation" r:id="rId3" imgW="1447560" imgH="228600" progId="Equation.DSMT4">
                  <p:embed/>
                </p:oleObj>
              </mc:Choice>
              <mc:Fallback>
                <p:oleObj name="Equation" r:id="rId3" imgW="1447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813" y="3270641"/>
                        <a:ext cx="5907139" cy="9368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6987540" y="6274200"/>
            <a:ext cx="1996567" cy="499872"/>
            <a:chOff x="6987540" y="6274200"/>
            <a:chExt cx="1996567" cy="4998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7540" y="6274200"/>
              <a:ext cx="1371600" cy="49987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466016" y="6363804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X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878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01600"/>
            <a:ext cx="89916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Conjugate Acid-Base Pairs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69073" y="3518430"/>
            <a:ext cx="780585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/>
              <a:t>conjugate acid: the acid that is created after the </a:t>
            </a:r>
            <a:r>
              <a:rPr lang="en-US" dirty="0" err="1"/>
              <a:t>Brønsted</a:t>
            </a:r>
            <a:r>
              <a:rPr lang="en-US" dirty="0"/>
              <a:t>-Lowry base has accepted the proton, BH</a:t>
            </a:r>
            <a:r>
              <a:rPr lang="en-US" baseline="30000" dirty="0"/>
              <a:t>+</a:t>
            </a:r>
          </a:p>
          <a:p>
            <a:pPr marL="285750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endParaRPr lang="en-US" baseline="30000" dirty="0"/>
          </a:p>
          <a:p>
            <a:pPr marL="285750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endParaRPr lang="en-US" baseline="30000" dirty="0"/>
          </a:p>
          <a:p>
            <a:pPr marL="285750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/>
              <a:t>conjugate base: the base that is created after the </a:t>
            </a:r>
            <a:r>
              <a:rPr lang="en-US" dirty="0" err="1"/>
              <a:t>Brønsted</a:t>
            </a:r>
            <a:r>
              <a:rPr lang="en-US" dirty="0"/>
              <a:t>-Lowry acid has donated the proton, A</a:t>
            </a:r>
            <a:r>
              <a:rPr lang="en-US" baseline="30000" dirty="0"/>
              <a:t>-</a:t>
            </a:r>
          </a:p>
          <a:p>
            <a:pPr marL="285750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endParaRPr lang="en-US" baseline="30000" dirty="0"/>
          </a:p>
          <a:p>
            <a:pPr marL="285750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/>
              <a:t>Examples</a:t>
            </a:r>
          </a:p>
          <a:p>
            <a:pPr lvl="1"/>
            <a:endParaRPr lang="en-US" dirty="0"/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374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" t="33501" b="32999"/>
          <a:stretch>
            <a:fillRect/>
          </a:stretch>
        </p:blipFill>
        <p:spPr bwMode="auto">
          <a:xfrm>
            <a:off x="352214" y="1357309"/>
            <a:ext cx="8433816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519719"/>
              </p:ext>
            </p:extLst>
          </p:nvPr>
        </p:nvGraphicFramePr>
        <p:xfrm>
          <a:off x="2275441" y="5203825"/>
          <a:ext cx="6142037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7" name="Equation" r:id="rId4" imgW="3974760" imgH="431640" progId="Equation.DSMT4">
                  <p:embed/>
                </p:oleObj>
              </mc:Choice>
              <mc:Fallback>
                <p:oleObj name="Equation" r:id="rId4" imgW="3974760" imgH="4316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5441" y="5203825"/>
                        <a:ext cx="6142037" cy="663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785283"/>
              </p:ext>
            </p:extLst>
          </p:nvPr>
        </p:nvGraphicFramePr>
        <p:xfrm>
          <a:off x="2246866" y="6081713"/>
          <a:ext cx="4903787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8" name="Equation" r:id="rId6" imgW="3174840" imgH="406080" progId="Equation.DSMT4">
                  <p:embed/>
                </p:oleObj>
              </mc:Choice>
              <mc:Fallback>
                <p:oleObj name="Equation" r:id="rId6" imgW="3174840" imgH="4060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6866" y="6081713"/>
                        <a:ext cx="4903787" cy="633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655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6552" y="101600"/>
            <a:ext cx="8290268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Strong Acids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54118" y="4958245"/>
            <a:ext cx="717609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/>
              <a:t>A strong acid will completely dissociate/ionize:</a:t>
            </a:r>
          </a:p>
          <a:p>
            <a:pPr marL="800100" lvl="1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All the reactant goes to product/single-headed arrow</a:t>
            </a:r>
          </a:p>
          <a:p>
            <a:pPr marL="800100" lvl="1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The product is a very weak conjugate acid/base pair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/>
              <a:t>List of Strong acids: </a:t>
            </a:r>
            <a:r>
              <a:rPr lang="en-US" dirty="0" err="1"/>
              <a:t>HCl</a:t>
            </a:r>
            <a:r>
              <a:rPr lang="en-US" dirty="0"/>
              <a:t>, </a:t>
            </a:r>
            <a:r>
              <a:rPr lang="en-US" dirty="0" err="1"/>
              <a:t>HBr</a:t>
            </a:r>
            <a:r>
              <a:rPr lang="en-US" dirty="0"/>
              <a:t>, 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, HI, HClO</a:t>
            </a:r>
            <a:r>
              <a:rPr lang="en-US" baseline="-25000" dirty="0"/>
              <a:t>4</a:t>
            </a:r>
            <a:r>
              <a:rPr lang="en-US" dirty="0"/>
              <a:t>, HClO</a:t>
            </a:r>
            <a:r>
              <a:rPr lang="en-US" baseline="-25000" dirty="0"/>
              <a:t>3</a:t>
            </a:r>
            <a:r>
              <a:rPr lang="en-US" dirty="0"/>
              <a:t>, HNO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8396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" b="7143"/>
          <a:stretch>
            <a:fillRect/>
          </a:stretch>
        </p:blipFill>
        <p:spPr bwMode="auto">
          <a:xfrm>
            <a:off x="2021991" y="1407491"/>
            <a:ext cx="5074242" cy="326389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00978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595959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31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6552" y="101600"/>
            <a:ext cx="8290268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Strong Bases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54118" y="4958245"/>
            <a:ext cx="7176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/>
              <a:t>A strong base will completely dissociate/ionize:</a:t>
            </a:r>
          </a:p>
          <a:p>
            <a:pPr lvl="1">
              <a:buClr>
                <a:srgbClr val="0070C0"/>
              </a:buClr>
            </a:pPr>
            <a:endParaRPr lang="en-US" dirty="0"/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/>
              <a:t>List of Strong bases: MOH (M=alkali metal), NH2-, H-</a:t>
            </a:r>
          </a:p>
        </p:txBody>
      </p:sp>
      <p:pic>
        <p:nvPicPr>
          <p:cNvPr id="5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" b="7143"/>
          <a:stretch>
            <a:fillRect/>
          </a:stretch>
        </p:blipFill>
        <p:spPr bwMode="auto">
          <a:xfrm>
            <a:off x="2021991" y="1407491"/>
            <a:ext cx="5074242" cy="326389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00978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595959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98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5603" y="101600"/>
            <a:ext cx="8791787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Weak Acids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94188" y="1754351"/>
            <a:ext cx="71341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5000"/>
            </a:pPr>
            <a:r>
              <a:rPr lang="en-US" sz="2200" dirty="0"/>
              <a:t>Only partially dissociate</a:t>
            </a:r>
          </a:p>
          <a:p>
            <a:pPr>
              <a:buSzPct val="75000"/>
            </a:pPr>
            <a:endParaRPr lang="en-US" sz="2200" dirty="0"/>
          </a:p>
          <a:p>
            <a:pPr>
              <a:buSzPct val="75000"/>
            </a:pPr>
            <a:endParaRPr lang="en-US" sz="2200" dirty="0"/>
          </a:p>
          <a:p>
            <a:pPr>
              <a:buSzPct val="75000"/>
            </a:pPr>
            <a:endParaRPr lang="en-US" sz="2200" dirty="0"/>
          </a:p>
          <a:p>
            <a:pPr>
              <a:buSzPct val="75000"/>
            </a:pPr>
            <a:endParaRPr lang="en-US" sz="2200" dirty="0"/>
          </a:p>
          <a:p>
            <a:pPr marL="342900" indent="-342900">
              <a:buClr>
                <a:srgbClr val="0070C0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200" dirty="0"/>
              <a:t>The </a:t>
            </a:r>
            <a:r>
              <a:rPr lang="en-US" sz="2200" dirty="0" err="1"/>
              <a:t>eq</a:t>
            </a:r>
            <a:r>
              <a:rPr lang="en-US" sz="2200" dirty="0"/>
              <a:t> constant is called </a:t>
            </a:r>
            <a:r>
              <a:rPr lang="en-US" sz="2200" dirty="0" err="1"/>
              <a:t>K</a:t>
            </a:r>
            <a:r>
              <a:rPr lang="en-US" sz="2200" baseline="-25000" dirty="0" err="1"/>
              <a:t>a</a:t>
            </a:r>
            <a:r>
              <a:rPr lang="en-US" sz="2200" dirty="0"/>
              <a:t> where “a” for acid</a:t>
            </a:r>
          </a:p>
          <a:p>
            <a:pPr marL="342900" indent="-342900">
              <a:buClr>
                <a:srgbClr val="0070C0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200" dirty="0"/>
              <a:t>There is always some reactant still present at </a:t>
            </a:r>
            <a:r>
              <a:rPr lang="en-US" sz="2200" dirty="0" err="1"/>
              <a:t>eq</a:t>
            </a:r>
            <a:r>
              <a:rPr lang="en-US" sz="2200" dirty="0"/>
              <a:t> unlike the strong acid case</a:t>
            </a:r>
          </a:p>
          <a:p>
            <a:pPr marL="342900" indent="-342900">
              <a:buClr>
                <a:srgbClr val="0070C0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200" dirty="0"/>
              <a:t>The larger the </a:t>
            </a:r>
            <a:r>
              <a:rPr lang="en-US" sz="2200" dirty="0" err="1"/>
              <a:t>K</a:t>
            </a:r>
            <a:r>
              <a:rPr lang="en-US" sz="2200" baseline="-25000" dirty="0" err="1"/>
              <a:t>a</a:t>
            </a:r>
            <a:r>
              <a:rPr lang="en-US" sz="2200" dirty="0"/>
              <a:t> the stronger the acid</a:t>
            </a:r>
          </a:p>
          <a:p>
            <a:pPr marL="800100" lvl="1" indent="-342900">
              <a:buClr>
                <a:srgbClr val="0070C0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dirty="0"/>
              <a:t>E.g. </a:t>
            </a:r>
            <a:r>
              <a:rPr lang="en-US" sz="2000" dirty="0" err="1"/>
              <a:t>K</a:t>
            </a:r>
            <a:r>
              <a:rPr lang="en-US" sz="2000" baseline="-25000" dirty="0" err="1"/>
              <a:t>a</a:t>
            </a:r>
            <a:r>
              <a:rPr lang="en-US" sz="2000" dirty="0"/>
              <a:t> &gt;&gt; 1 for HNO</a:t>
            </a:r>
            <a:r>
              <a:rPr lang="en-US" sz="2000" baseline="-25000" dirty="0"/>
              <a:t>3</a:t>
            </a:r>
          </a:p>
          <a:p>
            <a:pPr marL="800100" lvl="1" indent="-342900">
              <a:buClr>
                <a:srgbClr val="0070C0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dirty="0"/>
              <a:t>We will come back to this in a little bit</a:t>
            </a:r>
          </a:p>
          <a:p>
            <a:pPr>
              <a:buSzPct val="75000"/>
            </a:pPr>
            <a:endParaRPr lang="en-US" sz="2200" dirty="0"/>
          </a:p>
        </p:txBody>
      </p:sp>
      <p:sp>
        <p:nvSpPr>
          <p:cNvPr id="2" name="Rectangle 42"/>
          <p:cNvSpPr>
            <a:spLocks noChangeArrowheads="1"/>
          </p:cNvSpPr>
          <p:nvPr/>
        </p:nvSpPr>
        <p:spPr bwMode="auto">
          <a:xfrm>
            <a:off x="3377184" y="328574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4"/>
          <p:cNvSpPr>
            <a:spLocks noChangeArrowheads="1"/>
          </p:cNvSpPr>
          <p:nvPr/>
        </p:nvSpPr>
        <p:spPr bwMode="auto">
          <a:xfrm>
            <a:off x="3169920" y="376569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48"/>
          <p:cNvSpPr>
            <a:spLocks noChangeArrowheads="1"/>
          </p:cNvSpPr>
          <p:nvPr/>
        </p:nvSpPr>
        <p:spPr bwMode="auto">
          <a:xfrm>
            <a:off x="3251397" y="4875025"/>
            <a:ext cx="1254259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734076"/>
              </p:ext>
            </p:extLst>
          </p:nvPr>
        </p:nvGraphicFramePr>
        <p:xfrm>
          <a:off x="1377647" y="2572289"/>
          <a:ext cx="6367697" cy="565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0" name="Equation" r:id="rId3" imgW="2895480" imgH="253800" progId="Equation.DSMT4">
                  <p:embed/>
                </p:oleObj>
              </mc:Choice>
              <mc:Fallback>
                <p:oleObj name="Equation" r:id="rId3" imgW="2895480" imgH="253800" progId="Equation.DSMT4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647" y="2572289"/>
                        <a:ext cx="6367697" cy="5655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6987540" y="6274200"/>
            <a:ext cx="1996567" cy="499872"/>
            <a:chOff x="6987540" y="6274200"/>
            <a:chExt cx="1996567" cy="4998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7540" y="6274200"/>
              <a:ext cx="1371600" cy="49987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466016" y="6363804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X 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889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S-Fa12">
  <a:themeElements>
    <a:clrScheme name="Custom 5">
      <a:dk1>
        <a:sysClr val="windowText" lastClr="000000"/>
      </a:dk1>
      <a:lt1>
        <a:srgbClr val="FFFFFF"/>
      </a:lt1>
      <a:dk2>
        <a:srgbClr val="3D3028"/>
      </a:dk2>
      <a:lt2>
        <a:srgbClr val="EAE2B7"/>
      </a:lt2>
      <a:accent1>
        <a:srgbClr val="CE1126"/>
      </a:accent1>
      <a:accent2>
        <a:srgbClr val="F2BF49"/>
      </a:accent2>
      <a:accent3>
        <a:srgbClr val="BC5E1E"/>
      </a:accent3>
      <a:accent4>
        <a:srgbClr val="D8B25C"/>
      </a:accent4>
      <a:accent5>
        <a:srgbClr val="808000"/>
      </a:accent5>
      <a:accent6>
        <a:srgbClr val="968C8C"/>
      </a:accent6>
      <a:hlink>
        <a:srgbClr val="F7B615"/>
      </a:hlink>
      <a:folHlink>
        <a:srgbClr val="704404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ISU-2013.potx</Template>
  <TotalTime>39536</TotalTime>
  <Words>1223</Words>
  <Application>Microsoft Office PowerPoint</Application>
  <PresentationFormat>On-screen Show (4:3)</PresentationFormat>
  <Paragraphs>240</Paragraphs>
  <Slides>55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6" baseType="lpstr">
      <vt:lpstr>Arial</vt:lpstr>
      <vt:lpstr>Calibri</vt:lpstr>
      <vt:lpstr>Cambria Math</vt:lpstr>
      <vt:lpstr>Century Gothic</vt:lpstr>
      <vt:lpstr>Symbol</vt:lpstr>
      <vt:lpstr>Times New Roman</vt:lpstr>
      <vt:lpstr>Wingdings</vt:lpstr>
      <vt:lpstr>Wingdings 2</vt:lpstr>
      <vt:lpstr>ACS-Fa12</vt:lpstr>
      <vt:lpstr>Equation</vt:lpstr>
      <vt:lpstr>MathType 6.0 Equation</vt:lpstr>
      <vt:lpstr>Chapter 16: Acid-Base Equilibria</vt:lpstr>
      <vt:lpstr>PowerPoint Presentation</vt:lpstr>
      <vt:lpstr>Three Theories for Acids &amp; Bases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North Georgia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and synthesis of novel conjugated polymers for use in photovoltaic cells</dc:title>
  <dc:creator>Aimee.Tomlinson@ung.edu</dc:creator>
  <cp:lastModifiedBy>Aimee Tomlinson</cp:lastModifiedBy>
  <cp:revision>378</cp:revision>
  <dcterms:created xsi:type="dcterms:W3CDTF">2013-08-11T22:11:16Z</dcterms:created>
  <dcterms:modified xsi:type="dcterms:W3CDTF">2017-07-10T14:12:50Z</dcterms:modified>
</cp:coreProperties>
</file>